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73" r:id="rId2"/>
    <p:sldId id="260" r:id="rId3"/>
    <p:sldId id="277" r:id="rId4"/>
    <p:sldId id="280" r:id="rId5"/>
    <p:sldId id="281" r:id="rId6"/>
    <p:sldId id="278" r:id="rId7"/>
    <p:sldId id="282" r:id="rId8"/>
    <p:sldId id="283" r:id="rId9"/>
    <p:sldId id="284" r:id="rId10"/>
    <p:sldId id="285" r:id="rId11"/>
    <p:sldId id="286" r:id="rId12"/>
    <p:sldId id="287" r:id="rId13"/>
    <p:sldId id="290" r:id="rId14"/>
    <p:sldId id="335" r:id="rId15"/>
    <p:sldId id="336" r:id="rId16"/>
    <p:sldId id="337" r:id="rId17"/>
    <p:sldId id="338" r:id="rId18"/>
    <p:sldId id="339" r:id="rId19"/>
    <p:sldId id="274" r:id="rId20"/>
    <p:sldId id="276" r:id="rId21"/>
    <p:sldId id="343" r:id="rId22"/>
    <p:sldId id="342" r:id="rId23"/>
    <p:sldId id="275" r:id="rId24"/>
    <p:sldId id="344" r:id="rId25"/>
    <p:sldId id="341" r:id="rId26"/>
    <p:sldId id="34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0B708-693E-344A-B542-C98BD74EE447}" v="3053" dt="2023-04-25T14:03:20.087"/>
    <p1510:client id="{623EF1E6-3504-CD47-8857-135FAF53ED2A}" v="2339" dt="2023-04-24T17:13:43.553"/>
    <p1510:client id="{F7C2FE84-0C5E-E14B-81EB-8E5CA2F03B4E}" v="1732" dt="2023-04-24T17:08:19.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1"/>
    <p:restoredTop sz="95626"/>
  </p:normalViewPr>
  <p:slideViewPr>
    <p:cSldViewPr snapToGrid="0">
      <p:cViewPr varScale="1">
        <p:scale>
          <a:sx n="109" d="100"/>
          <a:sy n="109" d="100"/>
        </p:scale>
        <p:origin x="2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23906-90F7-D64E-80A1-F5DC19731422}" type="datetimeFigureOut">
              <a:rPr lang="en-US" smtClean="0"/>
              <a:t>4/23/23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C0E14-C68C-9642-96B4-5096508F30CB}" type="slidenum">
              <a:rPr lang="en-US" smtClean="0"/>
              <a:t>‹#›</a:t>
            </a:fld>
            <a:endParaRPr lang="en-US"/>
          </a:p>
        </p:txBody>
      </p:sp>
    </p:spTree>
    <p:extLst>
      <p:ext uri="{BB962C8B-B14F-4D97-AF65-F5344CB8AC3E}">
        <p14:creationId xmlns:p14="http://schemas.microsoft.com/office/powerpoint/2010/main" val="3300726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5ACBE-ABA0-5B46-946E-58206C7024E9}" type="slidenum">
              <a:rPr lang="en-US" smtClean="0"/>
              <a:t>2</a:t>
            </a:fld>
            <a:endParaRPr lang="en-US"/>
          </a:p>
        </p:txBody>
      </p:sp>
    </p:spTree>
    <p:extLst>
      <p:ext uri="{BB962C8B-B14F-4D97-AF65-F5344CB8AC3E}">
        <p14:creationId xmlns:p14="http://schemas.microsoft.com/office/powerpoint/2010/main" val="263291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5C0E14-C68C-9642-96B4-5096508F30CB}" type="slidenum">
              <a:rPr lang="en-US" smtClean="0"/>
              <a:t>4</a:t>
            </a:fld>
            <a:endParaRPr lang="en-US"/>
          </a:p>
        </p:txBody>
      </p:sp>
    </p:spTree>
    <p:extLst>
      <p:ext uri="{BB962C8B-B14F-4D97-AF65-F5344CB8AC3E}">
        <p14:creationId xmlns:p14="http://schemas.microsoft.com/office/powerpoint/2010/main" val="2868553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5C0E14-C68C-9642-96B4-5096508F30CB}" type="slidenum">
              <a:rPr lang="en-US" smtClean="0"/>
              <a:t>6</a:t>
            </a:fld>
            <a:endParaRPr lang="en-US"/>
          </a:p>
        </p:txBody>
      </p:sp>
    </p:spTree>
    <p:extLst>
      <p:ext uri="{BB962C8B-B14F-4D97-AF65-F5344CB8AC3E}">
        <p14:creationId xmlns:p14="http://schemas.microsoft.com/office/powerpoint/2010/main" val="167706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7357a83d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7357a83d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71F38-E06C-4CB3-EF1B-2861531FA8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283AAD-BC7B-00AD-F6DE-B28B2C05C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6AA065-4EA4-6FEF-156F-B4D57F803964}"/>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5" name="Footer Placeholder 4">
            <a:extLst>
              <a:ext uri="{FF2B5EF4-FFF2-40B4-BE49-F238E27FC236}">
                <a16:creationId xmlns:a16="http://schemas.microsoft.com/office/drawing/2014/main" id="{CCA81206-4A09-630D-7AFE-48702A68A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FE5EC-4E40-DE1E-D3FD-22383C666FC2}"/>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3270959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7904-F467-AC60-BD3F-BE6A9ECCAC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65095F-FAF1-B613-2EB8-DF59133900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E157C-08C3-6716-69C9-5F44B16DF6AC}"/>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5" name="Footer Placeholder 4">
            <a:extLst>
              <a:ext uri="{FF2B5EF4-FFF2-40B4-BE49-F238E27FC236}">
                <a16:creationId xmlns:a16="http://schemas.microsoft.com/office/drawing/2014/main" id="{ADF2D743-F596-7D74-CD83-8D364255B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6D0B64-EC82-C960-9621-BDFB236307D8}"/>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2658744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E634C7-294B-9CF6-21FD-558B81B3B4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FC7E22-DA4E-33EA-7CA6-0DD8E31F49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4676A-04F7-0FBD-6F63-B1FD166E7EFC}"/>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5" name="Footer Placeholder 4">
            <a:extLst>
              <a:ext uri="{FF2B5EF4-FFF2-40B4-BE49-F238E27FC236}">
                <a16:creationId xmlns:a16="http://schemas.microsoft.com/office/drawing/2014/main" id="{9877B3CE-0A3C-EFCD-C6EB-F7BC0B3789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322C9-507C-F66B-7328-0BCC03E552C3}"/>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3857373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17F7-7B07-C064-8031-E3D0165815E1}"/>
              </a:ext>
            </a:extLst>
          </p:cNvPr>
          <p:cNvSpPr>
            <a:spLocks noGrp="1"/>
          </p:cNvSpPr>
          <p:nvPr>
            <p:ph type="title"/>
          </p:nvPr>
        </p:nvSpPr>
        <p:spPr>
          <a:xfrm>
            <a:off x="274674" y="-38359"/>
            <a:ext cx="10515600" cy="719396"/>
          </a:xfrm>
        </p:spPr>
        <p:txBody>
          <a:bodyPr>
            <a:normAutofit/>
          </a:bodyPr>
          <a:lstStyle>
            <a:lvl1pPr>
              <a:defRPr sz="2800" b="1" i="1">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4" name="Date Placeholder 3">
            <a:extLst>
              <a:ext uri="{FF2B5EF4-FFF2-40B4-BE49-F238E27FC236}">
                <a16:creationId xmlns:a16="http://schemas.microsoft.com/office/drawing/2014/main" id="{8B5AEBB1-861C-A3E5-6A89-C6A423D385B2}"/>
              </a:ext>
            </a:extLst>
          </p:cNvPr>
          <p:cNvSpPr>
            <a:spLocks noGrp="1"/>
          </p:cNvSpPr>
          <p:nvPr>
            <p:ph type="dt" sz="half" idx="10"/>
          </p:nvPr>
        </p:nvSpPr>
        <p:spPr/>
        <p:txBody>
          <a:bodyPr/>
          <a:lstStyle/>
          <a:p>
            <a:fld id="{33040892-F0BF-F94D-B6A3-7A1A9EF38262}" type="datetimeFigureOut">
              <a:rPr lang="en-US" smtClean="0"/>
              <a:t>4/23/23</a:t>
            </a:fld>
            <a:endParaRPr lang="en-US"/>
          </a:p>
        </p:txBody>
      </p:sp>
      <p:sp>
        <p:nvSpPr>
          <p:cNvPr id="5" name="Footer Placeholder 4">
            <a:extLst>
              <a:ext uri="{FF2B5EF4-FFF2-40B4-BE49-F238E27FC236}">
                <a16:creationId xmlns:a16="http://schemas.microsoft.com/office/drawing/2014/main" id="{2DFCAE2F-F2BB-E54C-CEA3-A82F3A5EA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D3267-0925-6BA9-E02B-4A76C662F138}"/>
              </a:ext>
            </a:extLst>
          </p:cNvPr>
          <p:cNvSpPr>
            <a:spLocks noGrp="1"/>
          </p:cNvSpPr>
          <p:nvPr>
            <p:ph type="sldNum" sz="quarter" idx="12"/>
          </p:nvPr>
        </p:nvSpPr>
        <p:spPr>
          <a:xfrm>
            <a:off x="8610600" y="6356350"/>
            <a:ext cx="1890860" cy="365125"/>
          </a:xfrm>
        </p:spPr>
        <p:txBody>
          <a:bodyPr/>
          <a:lstStyle/>
          <a:p>
            <a:fld id="{CAC51A46-14BB-D543-9968-DDBFAA0E6842}" type="slidenum">
              <a:rPr lang="en-US" smtClean="0"/>
              <a:t>‹#›</a:t>
            </a:fld>
            <a:endParaRPr lang="en-US"/>
          </a:p>
        </p:txBody>
      </p:sp>
      <p:cxnSp>
        <p:nvCxnSpPr>
          <p:cNvPr id="8" name="Straight Connector 7">
            <a:extLst>
              <a:ext uri="{FF2B5EF4-FFF2-40B4-BE49-F238E27FC236}">
                <a16:creationId xmlns:a16="http://schemas.microsoft.com/office/drawing/2014/main" id="{0141BB68-CF48-FE6D-F165-AC0F577ED6C1}"/>
              </a:ext>
            </a:extLst>
          </p:cNvPr>
          <p:cNvCxnSpPr/>
          <p:nvPr userDrawn="1"/>
        </p:nvCxnSpPr>
        <p:spPr>
          <a:xfrm>
            <a:off x="0" y="544234"/>
            <a:ext cx="12192000" cy="0"/>
          </a:xfrm>
          <a:prstGeom prst="line">
            <a:avLst/>
          </a:prstGeom>
          <a:ln w="76200">
            <a:solidFill>
              <a:srgbClr val="F65F0A"/>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9215A3C6-8261-F2D8-FC23-46D9CCAC55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54652" y="6280293"/>
            <a:ext cx="1398295" cy="57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98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3748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A319-C182-4CF1-21BF-408FF73A52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7D2C6-635D-C75C-6E4D-23F726A343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4C19ED-58E0-E91A-FD23-7D636477D9BD}"/>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5" name="Footer Placeholder 4">
            <a:extLst>
              <a:ext uri="{FF2B5EF4-FFF2-40B4-BE49-F238E27FC236}">
                <a16:creationId xmlns:a16="http://schemas.microsoft.com/office/drawing/2014/main" id="{927D0306-6E03-29F5-6682-E1948C87A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EC2F7-6E89-92FF-5E53-F0595E0AD0C9}"/>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2623511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E14D-A36B-47EE-35B7-9B8DA00DF3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0BF4B-3BFB-DE67-6FED-9F1FD21FE9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3F23C0-885E-5842-D3D9-C8BE863FFE38}"/>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5" name="Footer Placeholder 4">
            <a:extLst>
              <a:ext uri="{FF2B5EF4-FFF2-40B4-BE49-F238E27FC236}">
                <a16:creationId xmlns:a16="http://schemas.microsoft.com/office/drawing/2014/main" id="{8D68CD16-AD07-DBB1-D00B-E13846D51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505CE-E417-47E7-2325-40C5F8DF3CC1}"/>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2260000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C958-58BE-B38E-DAC6-DF8128F70C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07F10-7D77-7D19-4071-DBBAD29BB9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48DE8D-ED81-B9CF-D064-3D053DA41E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074448-5500-280D-B6F7-33B2E4947247}"/>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6" name="Footer Placeholder 5">
            <a:extLst>
              <a:ext uri="{FF2B5EF4-FFF2-40B4-BE49-F238E27FC236}">
                <a16:creationId xmlns:a16="http://schemas.microsoft.com/office/drawing/2014/main" id="{34D8DA54-ACD0-D61A-E58B-4EBCAD9A1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59CFD8-BE80-16F7-F833-8279064E03A6}"/>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88709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B387-C3C3-BD72-7FA5-F5718E45DA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E5A2F-7CD8-969C-A8DD-98419BE7AF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ADC960-0A5A-A670-9776-C0D96A26E1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64E213-8037-146B-3A82-A12354FA27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8D9522-D85C-ABD0-69DA-E89555E676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95F3B4-F240-A1A6-B096-DFCB8A7DBCBB}"/>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8" name="Footer Placeholder 7">
            <a:extLst>
              <a:ext uri="{FF2B5EF4-FFF2-40B4-BE49-F238E27FC236}">
                <a16:creationId xmlns:a16="http://schemas.microsoft.com/office/drawing/2014/main" id="{39ED8FE7-BE86-44BE-7CA0-013303458D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E09E62-35F3-B8C0-1CDF-F09DCBE1CF0D}"/>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3264139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FC3C-9A27-EA66-3A29-6967F675F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5AC0A8-35E7-5BEF-BB86-995AA295C566}"/>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4" name="Footer Placeholder 3">
            <a:extLst>
              <a:ext uri="{FF2B5EF4-FFF2-40B4-BE49-F238E27FC236}">
                <a16:creationId xmlns:a16="http://schemas.microsoft.com/office/drawing/2014/main" id="{07CAA6DE-9EAA-37A0-C160-686AAC54E1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1E72B6-5F5E-247F-BB78-DCADEA346091}"/>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2471515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CE304-DE4C-6C01-8388-5102736EDDDE}"/>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3" name="Footer Placeholder 2">
            <a:extLst>
              <a:ext uri="{FF2B5EF4-FFF2-40B4-BE49-F238E27FC236}">
                <a16:creationId xmlns:a16="http://schemas.microsoft.com/office/drawing/2014/main" id="{B88E938C-BE4C-42B8-152F-B606489693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CC7D5E-F8AE-EAE8-9FED-15CA22B863E3}"/>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2465459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5F9BD-24B5-E36D-DE27-3F5DE8280F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E530D4-5183-19F2-2BBD-C2B945C3AB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B28ACE-48B4-F4F2-EC03-603ACF64E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0AC410-EFB9-AC42-7658-06C1EBA01332}"/>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6" name="Footer Placeholder 5">
            <a:extLst>
              <a:ext uri="{FF2B5EF4-FFF2-40B4-BE49-F238E27FC236}">
                <a16:creationId xmlns:a16="http://schemas.microsoft.com/office/drawing/2014/main" id="{72755BBF-75B4-9A89-BBAF-3348ACD146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50D739-611F-97BB-A128-589EA8A76F10}"/>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1236158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3ED85-9094-00B6-48C7-CA0EAC2E61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E81FD4-535E-C628-5103-44540FF840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A59EC6-893D-557A-6FF1-AB6E867B4B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15DCC2-37D2-7198-1C17-F2E69BEA9926}"/>
              </a:ext>
            </a:extLst>
          </p:cNvPr>
          <p:cNvSpPr>
            <a:spLocks noGrp="1"/>
          </p:cNvSpPr>
          <p:nvPr>
            <p:ph type="dt" sz="half" idx="10"/>
          </p:nvPr>
        </p:nvSpPr>
        <p:spPr/>
        <p:txBody>
          <a:bodyPr/>
          <a:lstStyle/>
          <a:p>
            <a:fld id="{5DF1397A-1CE2-894D-AD73-BF6B51BA7BE2}" type="datetimeFigureOut">
              <a:rPr lang="en-US" smtClean="0"/>
              <a:t>4/23/23</a:t>
            </a:fld>
            <a:endParaRPr lang="en-US"/>
          </a:p>
        </p:txBody>
      </p:sp>
      <p:sp>
        <p:nvSpPr>
          <p:cNvPr id="6" name="Footer Placeholder 5">
            <a:extLst>
              <a:ext uri="{FF2B5EF4-FFF2-40B4-BE49-F238E27FC236}">
                <a16:creationId xmlns:a16="http://schemas.microsoft.com/office/drawing/2014/main" id="{BEB6A636-4E3D-F868-7A8F-69149F4B08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7E141C-64B7-DAA5-62B6-FD40918E470A}"/>
              </a:ext>
            </a:extLst>
          </p:cNvPr>
          <p:cNvSpPr>
            <a:spLocks noGrp="1"/>
          </p:cNvSpPr>
          <p:nvPr>
            <p:ph type="sldNum" sz="quarter" idx="12"/>
          </p:nvPr>
        </p:nvSpPr>
        <p:spPr/>
        <p:txBody>
          <a:bodyPr/>
          <a:lstStyle/>
          <a:p>
            <a:fld id="{D3F3BCF1-EF33-8D4C-B9C8-34B27E29DF78}" type="slidenum">
              <a:rPr lang="en-US" smtClean="0"/>
              <a:t>‹#›</a:t>
            </a:fld>
            <a:endParaRPr lang="en-US"/>
          </a:p>
        </p:txBody>
      </p:sp>
    </p:spTree>
    <p:extLst>
      <p:ext uri="{BB962C8B-B14F-4D97-AF65-F5344CB8AC3E}">
        <p14:creationId xmlns:p14="http://schemas.microsoft.com/office/powerpoint/2010/main" val="432849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52A638-0A19-69A1-5C86-42B3CD2D0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0728AE-7581-AD4F-3A12-E80026E1F4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BA386-B52F-1DA0-182A-9B274FB74B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F1397A-1CE2-894D-AD73-BF6B51BA7BE2}" type="datetimeFigureOut">
              <a:rPr lang="en-US" smtClean="0"/>
              <a:t>4/23/23</a:t>
            </a:fld>
            <a:endParaRPr lang="en-US"/>
          </a:p>
        </p:txBody>
      </p:sp>
      <p:sp>
        <p:nvSpPr>
          <p:cNvPr id="5" name="Footer Placeholder 4">
            <a:extLst>
              <a:ext uri="{FF2B5EF4-FFF2-40B4-BE49-F238E27FC236}">
                <a16:creationId xmlns:a16="http://schemas.microsoft.com/office/drawing/2014/main" id="{86B1376B-0C1A-F3F9-03A5-E258327FBD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164637-611B-3D0F-5064-C57687B59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3BCF1-EF33-8D4C-B9C8-34B27E29DF78}" type="slidenum">
              <a:rPr lang="en-US" smtClean="0"/>
              <a:t>‹#›</a:t>
            </a:fld>
            <a:endParaRPr lang="en-US"/>
          </a:p>
        </p:txBody>
      </p:sp>
    </p:spTree>
    <p:extLst>
      <p:ext uri="{BB962C8B-B14F-4D97-AF65-F5344CB8AC3E}">
        <p14:creationId xmlns:p14="http://schemas.microsoft.com/office/powerpoint/2010/main" val="2568619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2.xml"/><Relationship Id="rId1" Type="http://schemas.openxmlformats.org/officeDocument/2006/relationships/video" Target="https://www.youtube.com/embed/IdYeWN9ZivE?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D wallpaper: Star Trek, Star Trek: The Next Generation, Planet, Space,  Spaceship | Wallpaper Flare">
            <a:extLst>
              <a:ext uri="{FF2B5EF4-FFF2-40B4-BE49-F238E27FC236}">
                <a16:creationId xmlns:a16="http://schemas.microsoft.com/office/drawing/2014/main" id="{425BE988-9BB5-E82D-035F-BCEF8A783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63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E3280C-DC50-5C1C-3794-D1FF966CE822}"/>
              </a:ext>
            </a:extLst>
          </p:cNvPr>
          <p:cNvSpPr txBox="1"/>
          <p:nvPr/>
        </p:nvSpPr>
        <p:spPr>
          <a:xfrm>
            <a:off x="1136893" y="5525063"/>
            <a:ext cx="9549607" cy="769441"/>
          </a:xfrm>
          <a:prstGeom prst="rect">
            <a:avLst/>
          </a:prstGeom>
          <a:noFill/>
        </p:spPr>
        <p:txBody>
          <a:bodyPr wrap="square" rtlCol="0">
            <a:spAutoFit/>
          </a:bodyPr>
          <a:lstStyle/>
          <a:p>
            <a:r>
              <a:rPr lang="en-US" sz="4400" dirty="0">
                <a:solidFill>
                  <a:schemeClr val="bg2"/>
                </a:solidFill>
                <a:latin typeface="Federation" pitchFamily="2" charset="0"/>
                <a:ea typeface="Roboto Thin" panose="02000000000000000000" pitchFamily="2" charset="0"/>
              </a:rPr>
              <a:t>Lecture 14: Frontiers of seismology</a:t>
            </a:r>
          </a:p>
        </p:txBody>
      </p:sp>
      <p:sp>
        <p:nvSpPr>
          <p:cNvPr id="5" name="Title 1">
            <a:extLst>
              <a:ext uri="{FF2B5EF4-FFF2-40B4-BE49-F238E27FC236}">
                <a16:creationId xmlns:a16="http://schemas.microsoft.com/office/drawing/2014/main" id="{7ABE4DC3-54B3-BEF8-78A3-92832559E62E}"/>
              </a:ext>
            </a:extLst>
          </p:cNvPr>
          <p:cNvSpPr txBox="1">
            <a:spLocks/>
          </p:cNvSpPr>
          <p:nvPr/>
        </p:nvSpPr>
        <p:spPr>
          <a:xfrm>
            <a:off x="413543" y="240331"/>
            <a:ext cx="9144000" cy="17360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2"/>
                </a:solidFill>
                <a:latin typeface="Federation" pitchFamily="2" charset="0"/>
                <a:ea typeface="Roboto" panose="02000000000000000000" pitchFamily="2" charset="0"/>
                <a:cs typeface="Al Nile" pitchFamily="2" charset="-78"/>
              </a:rPr>
              <a:t>GEOL593: Seismology and Earth Structure, Spring 2023</a:t>
            </a:r>
          </a:p>
        </p:txBody>
      </p:sp>
    </p:spTree>
    <p:extLst>
      <p:ext uri="{BB962C8B-B14F-4D97-AF65-F5344CB8AC3E}">
        <p14:creationId xmlns:p14="http://schemas.microsoft.com/office/powerpoint/2010/main" val="66087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4AA9-1BBB-BC95-08A1-92764FC97104}"/>
              </a:ext>
            </a:extLst>
          </p:cNvPr>
          <p:cNvSpPr>
            <a:spLocks noGrp="1"/>
          </p:cNvSpPr>
          <p:nvPr>
            <p:ph type="title"/>
          </p:nvPr>
        </p:nvSpPr>
        <p:spPr/>
        <p:txBody>
          <a:bodyPr/>
          <a:lstStyle/>
          <a:p>
            <a:r>
              <a:rPr lang="en-US"/>
              <a:t>NASA Dragonfly mission</a:t>
            </a:r>
          </a:p>
        </p:txBody>
      </p:sp>
      <p:pic>
        <p:nvPicPr>
          <p:cNvPr id="5" name="Online Media 4">
            <a:hlinkClick r:id="" action="ppaction://media"/>
            <a:extLst>
              <a:ext uri="{FF2B5EF4-FFF2-40B4-BE49-F238E27FC236}">
                <a16:creationId xmlns:a16="http://schemas.microsoft.com/office/drawing/2014/main" id="{6ABE5704-3D2C-BB57-AE14-E7C361B79321}"/>
              </a:ext>
            </a:extLst>
          </p:cNvPr>
          <p:cNvPicPr>
            <a:picLocks noRot="1" noChangeAspect="1"/>
          </p:cNvPicPr>
          <p:nvPr>
            <a:videoFile r:link="rId1"/>
          </p:nvPr>
        </p:nvPicPr>
        <p:blipFill>
          <a:blip r:embed="rId3"/>
          <a:stretch>
            <a:fillRect/>
          </a:stretch>
        </p:blipFill>
        <p:spPr>
          <a:xfrm>
            <a:off x="1860534" y="1727381"/>
            <a:ext cx="8685546" cy="4907333"/>
          </a:xfrm>
          <a:prstGeom prst="rect">
            <a:avLst/>
          </a:prstGeom>
        </p:spPr>
      </p:pic>
      <p:sp>
        <p:nvSpPr>
          <p:cNvPr id="6" name="TextBox 5">
            <a:extLst>
              <a:ext uri="{FF2B5EF4-FFF2-40B4-BE49-F238E27FC236}">
                <a16:creationId xmlns:a16="http://schemas.microsoft.com/office/drawing/2014/main" id="{B4E1D97B-609F-0BA8-487C-7085C924D51C}"/>
              </a:ext>
            </a:extLst>
          </p:cNvPr>
          <p:cNvSpPr txBox="1"/>
          <p:nvPr/>
        </p:nvSpPr>
        <p:spPr>
          <a:xfrm>
            <a:off x="487680" y="681037"/>
            <a:ext cx="10972800" cy="923330"/>
          </a:xfrm>
          <a:prstGeom prst="rect">
            <a:avLst/>
          </a:prstGeom>
          <a:noFill/>
        </p:spPr>
        <p:txBody>
          <a:bodyPr wrap="square" rtlCol="0">
            <a:spAutoFit/>
          </a:bodyPr>
          <a:lstStyle/>
          <a:p>
            <a:r>
              <a:rPr lang="en-US">
                <a:latin typeface="Montserrat" pitchFamily="2" charset="77"/>
              </a:rPr>
              <a:t>NASA’s dragonfly mission is anticipated to launch in 2027 and arrive at Saturn’s moon Titan in 2034, where it will begin searching for signs of life. It will also carry geophysical equipment, including a seismometer.</a:t>
            </a:r>
          </a:p>
        </p:txBody>
      </p:sp>
    </p:spTree>
    <p:extLst>
      <p:ext uri="{BB962C8B-B14F-4D97-AF65-F5344CB8AC3E}">
        <p14:creationId xmlns:p14="http://schemas.microsoft.com/office/powerpoint/2010/main" val="67015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3234-C764-849A-DA8E-0AFC321FC3CE}"/>
              </a:ext>
            </a:extLst>
          </p:cNvPr>
          <p:cNvSpPr>
            <a:spLocks noGrp="1"/>
          </p:cNvSpPr>
          <p:nvPr>
            <p:ph type="title"/>
          </p:nvPr>
        </p:nvSpPr>
        <p:spPr/>
        <p:txBody>
          <a:bodyPr/>
          <a:lstStyle/>
          <a:p>
            <a:r>
              <a:rPr lang="en-US"/>
              <a:t>Seismic signals from the lakes of Titan</a:t>
            </a:r>
          </a:p>
        </p:txBody>
      </p:sp>
      <p:pic>
        <p:nvPicPr>
          <p:cNvPr id="4" name="Picture 3" descr="Diagram&#10;&#10;Description automatically generated">
            <a:extLst>
              <a:ext uri="{FF2B5EF4-FFF2-40B4-BE49-F238E27FC236}">
                <a16:creationId xmlns:a16="http://schemas.microsoft.com/office/drawing/2014/main" id="{F8343CD6-68AD-2AD4-2DE3-1979DA3F39AE}"/>
              </a:ext>
            </a:extLst>
          </p:cNvPr>
          <p:cNvPicPr>
            <a:picLocks noChangeAspect="1"/>
          </p:cNvPicPr>
          <p:nvPr/>
        </p:nvPicPr>
        <p:blipFill rotWithShape="1">
          <a:blip r:embed="rId2"/>
          <a:srcRect b="19884"/>
          <a:stretch/>
        </p:blipFill>
        <p:spPr>
          <a:xfrm>
            <a:off x="6096000" y="2723173"/>
            <a:ext cx="4902200" cy="3835888"/>
          </a:xfrm>
          <a:prstGeom prst="rect">
            <a:avLst/>
          </a:prstGeom>
        </p:spPr>
      </p:pic>
      <p:pic>
        <p:nvPicPr>
          <p:cNvPr id="1026" name="Picture 2" descr="undefined">
            <a:extLst>
              <a:ext uri="{FF2B5EF4-FFF2-40B4-BE49-F238E27FC236}">
                <a16:creationId xmlns:a16="http://schemas.microsoft.com/office/drawing/2014/main" id="{E28B87AB-9BDB-F3CA-056F-E53D55363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1785" y="753268"/>
            <a:ext cx="3210629" cy="18976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00E670-0FD0-E1AF-6044-F04CB8284373}"/>
              </a:ext>
            </a:extLst>
          </p:cNvPr>
          <p:cNvSpPr txBox="1"/>
          <p:nvPr/>
        </p:nvSpPr>
        <p:spPr>
          <a:xfrm>
            <a:off x="6941785" y="6492793"/>
            <a:ext cx="1653988" cy="276999"/>
          </a:xfrm>
          <a:prstGeom prst="rect">
            <a:avLst/>
          </a:prstGeom>
          <a:noFill/>
        </p:spPr>
        <p:txBody>
          <a:bodyPr wrap="square" rtlCol="0">
            <a:spAutoFit/>
          </a:bodyPr>
          <a:lstStyle/>
          <a:p>
            <a:r>
              <a:rPr lang="en-US" sz="1200" err="1">
                <a:latin typeface="Montserrat" pitchFamily="2" charset="77"/>
              </a:rPr>
              <a:t>Stahler</a:t>
            </a:r>
            <a:r>
              <a:rPr lang="en-US" sz="1200">
                <a:latin typeface="Montserrat" pitchFamily="2" charset="77"/>
              </a:rPr>
              <a:t> et al., 2019</a:t>
            </a:r>
          </a:p>
        </p:txBody>
      </p:sp>
      <p:sp>
        <p:nvSpPr>
          <p:cNvPr id="6" name="TextBox 5">
            <a:extLst>
              <a:ext uri="{FF2B5EF4-FFF2-40B4-BE49-F238E27FC236}">
                <a16:creationId xmlns:a16="http://schemas.microsoft.com/office/drawing/2014/main" id="{049A81A5-8443-5D6A-6512-4204ABCD9811}"/>
              </a:ext>
            </a:extLst>
          </p:cNvPr>
          <p:cNvSpPr txBox="1"/>
          <p:nvPr/>
        </p:nvSpPr>
        <p:spPr>
          <a:xfrm>
            <a:off x="497541" y="914400"/>
            <a:ext cx="5284694" cy="5355312"/>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Titan is the only body in the solar system besides Earth that has permanent liquid seas at the surface. Instead of liquid water, like on Earth, Titan’s seas are liquid methane.</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As on Earth, wind perturbing the seas is expected to create seismic noise that can be recorded by seismometers, and enable imaging of the interior. </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Storm-induced microseisms are likely to be globally detectable on Titan with sensitive seismometers, if wind speeds exceed 2 m/s.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Seismicity could also be observed from fracturing in the outer ice shell, or quakes in the silicate interior.</a:t>
            </a:r>
          </a:p>
        </p:txBody>
      </p:sp>
    </p:spTree>
    <p:extLst>
      <p:ext uri="{BB962C8B-B14F-4D97-AF65-F5344CB8AC3E}">
        <p14:creationId xmlns:p14="http://schemas.microsoft.com/office/powerpoint/2010/main" val="3585387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3ABA-29F9-92E1-A698-87DC158D1C12}"/>
              </a:ext>
            </a:extLst>
          </p:cNvPr>
          <p:cNvSpPr>
            <a:spLocks noGrp="1"/>
          </p:cNvSpPr>
          <p:nvPr>
            <p:ph type="title"/>
          </p:nvPr>
        </p:nvSpPr>
        <p:spPr/>
        <p:txBody>
          <a:bodyPr/>
          <a:lstStyle/>
          <a:p>
            <a:r>
              <a:rPr lang="en-US"/>
              <a:t>Probing Europa’s subsurface ocean</a:t>
            </a:r>
          </a:p>
        </p:txBody>
      </p:sp>
      <p:pic>
        <p:nvPicPr>
          <p:cNvPr id="3" name="Picture 2" descr="A planet in space&#10;&#10;Description automatically generated with medium confidence">
            <a:extLst>
              <a:ext uri="{FF2B5EF4-FFF2-40B4-BE49-F238E27FC236}">
                <a16:creationId xmlns:a16="http://schemas.microsoft.com/office/drawing/2014/main" id="{955B97EF-A4C3-0D42-1C97-51D6AC489C54}"/>
              </a:ext>
            </a:extLst>
          </p:cNvPr>
          <p:cNvPicPr>
            <a:picLocks noChangeAspect="1"/>
          </p:cNvPicPr>
          <p:nvPr/>
        </p:nvPicPr>
        <p:blipFill>
          <a:blip r:embed="rId2"/>
          <a:stretch>
            <a:fillRect/>
          </a:stretch>
        </p:blipFill>
        <p:spPr>
          <a:xfrm>
            <a:off x="6262152" y="821634"/>
            <a:ext cx="5456680" cy="5334515"/>
          </a:xfrm>
          <a:prstGeom prst="rect">
            <a:avLst/>
          </a:prstGeom>
        </p:spPr>
      </p:pic>
      <p:sp>
        <p:nvSpPr>
          <p:cNvPr id="4" name="Google Shape;101;p19">
            <a:extLst>
              <a:ext uri="{FF2B5EF4-FFF2-40B4-BE49-F238E27FC236}">
                <a16:creationId xmlns:a16="http://schemas.microsoft.com/office/drawing/2014/main" id="{74DAE022-F823-192E-2D70-2C2AB8952FB7}"/>
              </a:ext>
            </a:extLst>
          </p:cNvPr>
          <p:cNvSpPr txBox="1"/>
          <p:nvPr/>
        </p:nvSpPr>
        <p:spPr>
          <a:xfrm>
            <a:off x="6241063" y="6156149"/>
            <a:ext cx="3024800" cy="309600"/>
          </a:xfrm>
          <a:prstGeom prst="rect">
            <a:avLst/>
          </a:prstGeom>
          <a:noFill/>
          <a:ln>
            <a:noFill/>
          </a:ln>
        </p:spPr>
        <p:txBody>
          <a:bodyPr spcFirstLastPara="1" wrap="square" lIns="121900" tIns="121900" rIns="121900" bIns="121900" anchor="t" anchorCtr="0">
            <a:noAutofit/>
          </a:bodyPr>
          <a:lstStyle/>
          <a:p>
            <a:r>
              <a:rPr lang="en-US" sz="1400" b="1">
                <a:solidFill>
                  <a:schemeClr val="accent1">
                    <a:lumMod val="75000"/>
                  </a:schemeClr>
                </a:solidFill>
                <a:latin typeface="Myriad Pro" panose="020B0503030403020204" pitchFamily="34" charset="0"/>
                <a:ea typeface="Helvetica Neue"/>
                <a:cs typeface="Helvetica Neue"/>
                <a:sym typeface="Helvetica Neue"/>
              </a:rPr>
              <a:t>https://</a:t>
            </a:r>
            <a:r>
              <a:rPr lang="en-US" sz="1400" b="1" err="1">
                <a:solidFill>
                  <a:schemeClr val="accent1">
                    <a:lumMod val="75000"/>
                  </a:schemeClr>
                </a:solidFill>
                <a:latin typeface="Myriad Pro" panose="020B0503030403020204" pitchFamily="34" charset="0"/>
                <a:ea typeface="Helvetica Neue"/>
                <a:cs typeface="Helvetica Neue"/>
                <a:sym typeface="Helvetica Neue"/>
              </a:rPr>
              <a:t>europa.nasa.gov</a:t>
            </a:r>
            <a:r>
              <a:rPr lang="en-US" sz="1400" b="1">
                <a:solidFill>
                  <a:schemeClr val="accent1">
                    <a:lumMod val="75000"/>
                  </a:schemeClr>
                </a:solidFill>
                <a:latin typeface="Myriad Pro" panose="020B0503030403020204" pitchFamily="34" charset="0"/>
                <a:ea typeface="Helvetica Neue"/>
                <a:cs typeface="Helvetica Neue"/>
                <a:sym typeface="Helvetica Neue"/>
              </a:rPr>
              <a:t>/</a:t>
            </a:r>
            <a:endParaRPr sz="1400" b="1">
              <a:solidFill>
                <a:schemeClr val="accent1">
                  <a:lumMod val="75000"/>
                </a:schemeClr>
              </a:solidFill>
              <a:latin typeface="Myriad Pro" panose="020B0503030403020204" pitchFamily="34" charset="0"/>
              <a:ea typeface="Helvetica Neue"/>
              <a:cs typeface="Helvetica Neue"/>
              <a:sym typeface="Helvetica Neue"/>
            </a:endParaRPr>
          </a:p>
        </p:txBody>
      </p:sp>
      <p:sp>
        <p:nvSpPr>
          <p:cNvPr id="5" name="TextBox 4">
            <a:extLst>
              <a:ext uri="{FF2B5EF4-FFF2-40B4-BE49-F238E27FC236}">
                <a16:creationId xmlns:a16="http://schemas.microsoft.com/office/drawing/2014/main" id="{6D171134-489D-F251-B649-6B6D55001F4E}"/>
              </a:ext>
            </a:extLst>
          </p:cNvPr>
          <p:cNvSpPr txBox="1"/>
          <p:nvPr/>
        </p:nvSpPr>
        <p:spPr>
          <a:xfrm>
            <a:off x="473168" y="1355357"/>
            <a:ext cx="5353879" cy="3754874"/>
          </a:xfrm>
          <a:prstGeom prst="rect">
            <a:avLst/>
          </a:prstGeom>
          <a:noFill/>
        </p:spPr>
        <p:txBody>
          <a:bodyPr wrap="square" rtlCol="0">
            <a:spAutoFit/>
          </a:bodyPr>
          <a:lstStyle/>
          <a:p>
            <a:r>
              <a:rPr lang="en-US" sz="2000">
                <a:latin typeface="Montserrat" pitchFamily="2" charset="77"/>
              </a:rPr>
              <a:t>Surface imagery and geophysical evidence (e.g., magnetometer data; </a:t>
            </a:r>
            <a:r>
              <a:rPr lang="en-US" sz="2000" err="1">
                <a:latin typeface="Montserrat" pitchFamily="2" charset="77"/>
              </a:rPr>
              <a:t>Kivelson</a:t>
            </a:r>
            <a:r>
              <a:rPr lang="en-US" sz="2000">
                <a:latin typeface="Montserrat" pitchFamily="2" charset="77"/>
              </a:rPr>
              <a:t> et al., 2000) strongly suggest a global subsurface ocean</a:t>
            </a:r>
          </a:p>
          <a:p>
            <a:endParaRPr lang="en-US" sz="2000">
              <a:latin typeface="Montserrat" pitchFamily="2" charset="77"/>
            </a:endParaRPr>
          </a:p>
          <a:p>
            <a:r>
              <a:rPr lang="en-US" sz="2000">
                <a:latin typeface="Montserrat" pitchFamily="2" charset="77"/>
              </a:rPr>
              <a:t>Subsurface ocean is an intriguing target for searching for life outside of Earth</a:t>
            </a:r>
          </a:p>
          <a:p>
            <a:endParaRPr lang="en-US" sz="2000">
              <a:latin typeface="Montserrat" pitchFamily="2" charset="77"/>
            </a:endParaRPr>
          </a:p>
          <a:p>
            <a:r>
              <a:rPr lang="en-US" sz="2000" b="1">
                <a:latin typeface="Montserrat" pitchFamily="2" charset="77"/>
              </a:rPr>
              <a:t>Future efforts aimed at exploring the subsurface ocean require knowledge of the ice shell structure</a:t>
            </a:r>
          </a:p>
          <a:p>
            <a:endParaRPr lang="en-US">
              <a:solidFill>
                <a:schemeClr val="accent1">
                  <a:lumMod val="75000"/>
                </a:schemeClr>
              </a:solidFill>
              <a:latin typeface="Myriad Pro SemiCond" panose="020B0503030403020204" pitchFamily="34" charset="0"/>
            </a:endParaRPr>
          </a:p>
        </p:txBody>
      </p:sp>
    </p:spTree>
    <p:extLst>
      <p:ext uri="{BB962C8B-B14F-4D97-AF65-F5344CB8AC3E}">
        <p14:creationId xmlns:p14="http://schemas.microsoft.com/office/powerpoint/2010/main" val="465364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89AC-2609-52D8-603B-A7CB93ADB53E}"/>
              </a:ext>
            </a:extLst>
          </p:cNvPr>
          <p:cNvSpPr>
            <a:spLocks noGrp="1"/>
          </p:cNvSpPr>
          <p:nvPr>
            <p:ph type="title"/>
          </p:nvPr>
        </p:nvSpPr>
        <p:spPr/>
        <p:txBody>
          <a:bodyPr/>
          <a:lstStyle/>
          <a:p>
            <a:r>
              <a:rPr lang="en-US"/>
              <a:t>How seismically active is Europa?</a:t>
            </a:r>
          </a:p>
        </p:txBody>
      </p:sp>
      <p:pic>
        <p:nvPicPr>
          <p:cNvPr id="3" name="Google Shape;124;p22">
            <a:extLst>
              <a:ext uri="{FF2B5EF4-FFF2-40B4-BE49-F238E27FC236}">
                <a16:creationId xmlns:a16="http://schemas.microsoft.com/office/drawing/2014/main" id="{E9F954D9-7589-73B4-9128-70D9E0152143}"/>
              </a:ext>
            </a:extLst>
          </p:cNvPr>
          <p:cNvPicPr preferRelativeResize="0"/>
          <p:nvPr/>
        </p:nvPicPr>
        <p:blipFill>
          <a:blip r:embed="rId2">
            <a:alphaModFix/>
          </a:blip>
          <a:stretch>
            <a:fillRect/>
          </a:stretch>
        </p:blipFill>
        <p:spPr>
          <a:xfrm>
            <a:off x="6939387" y="490487"/>
            <a:ext cx="4344667" cy="6159033"/>
          </a:xfrm>
          <a:prstGeom prst="rect">
            <a:avLst/>
          </a:prstGeom>
          <a:noFill/>
          <a:ln>
            <a:noFill/>
          </a:ln>
        </p:spPr>
      </p:pic>
      <p:pic>
        <p:nvPicPr>
          <p:cNvPr id="4" name="Google Shape;125;p22">
            <a:extLst>
              <a:ext uri="{FF2B5EF4-FFF2-40B4-BE49-F238E27FC236}">
                <a16:creationId xmlns:a16="http://schemas.microsoft.com/office/drawing/2014/main" id="{CF6D0AAC-D05C-31B8-1D13-6AEAEE3913C4}"/>
              </a:ext>
            </a:extLst>
          </p:cNvPr>
          <p:cNvPicPr preferRelativeResize="0"/>
          <p:nvPr/>
        </p:nvPicPr>
        <p:blipFill>
          <a:blip r:embed="rId3">
            <a:alphaModFix/>
          </a:blip>
          <a:stretch>
            <a:fillRect/>
          </a:stretch>
        </p:blipFill>
        <p:spPr>
          <a:xfrm>
            <a:off x="1015400" y="4173801"/>
            <a:ext cx="4774600" cy="2310100"/>
          </a:xfrm>
          <a:prstGeom prst="rect">
            <a:avLst/>
          </a:prstGeom>
          <a:noFill/>
          <a:ln>
            <a:noFill/>
          </a:ln>
        </p:spPr>
      </p:pic>
      <p:sp>
        <p:nvSpPr>
          <p:cNvPr id="5" name="Google Shape;130;p22">
            <a:extLst>
              <a:ext uri="{FF2B5EF4-FFF2-40B4-BE49-F238E27FC236}">
                <a16:creationId xmlns:a16="http://schemas.microsoft.com/office/drawing/2014/main" id="{712C8B46-6276-1C9C-F2F5-83A966BE4287}"/>
              </a:ext>
            </a:extLst>
          </p:cNvPr>
          <p:cNvSpPr txBox="1"/>
          <p:nvPr/>
        </p:nvSpPr>
        <p:spPr>
          <a:xfrm>
            <a:off x="3307150" y="2045593"/>
            <a:ext cx="2482850" cy="657954"/>
          </a:xfrm>
          <a:prstGeom prst="rect">
            <a:avLst/>
          </a:prstGeom>
          <a:noFill/>
          <a:ln>
            <a:noFill/>
          </a:ln>
        </p:spPr>
        <p:txBody>
          <a:bodyPr spcFirstLastPara="1" wrap="square" lIns="121900" tIns="121900" rIns="121900" bIns="121900" anchor="t" anchorCtr="0">
            <a:noAutofit/>
          </a:bodyPr>
          <a:lstStyle/>
          <a:p>
            <a:pPr algn="ctr"/>
            <a:r>
              <a:rPr lang="en" sz="1400" b="1">
                <a:solidFill>
                  <a:schemeClr val="accent1">
                    <a:lumMod val="75000"/>
                  </a:schemeClr>
                </a:solidFill>
                <a:latin typeface="Myriad Pro" panose="020B0503030403020204" pitchFamily="34" charset="0"/>
                <a:ea typeface="Helvetica Neue"/>
                <a:cs typeface="Helvetica Neue"/>
                <a:sym typeface="Helvetica Neue"/>
              </a:rPr>
              <a:t>(e.g., </a:t>
            </a:r>
            <a:r>
              <a:rPr lang="en" sz="1400" b="1" err="1">
                <a:solidFill>
                  <a:schemeClr val="accent1">
                    <a:lumMod val="75000"/>
                  </a:schemeClr>
                </a:solidFill>
                <a:latin typeface="Myriad Pro" panose="020B0503030403020204" pitchFamily="34" charset="0"/>
                <a:ea typeface="Helvetica Neue"/>
                <a:cs typeface="Helvetica Neue"/>
                <a:sym typeface="Helvetica Neue"/>
              </a:rPr>
              <a:t>Golombek</a:t>
            </a:r>
            <a:r>
              <a:rPr lang="en" sz="1400" b="1">
                <a:solidFill>
                  <a:schemeClr val="accent1">
                    <a:lumMod val="75000"/>
                  </a:schemeClr>
                </a:solidFill>
                <a:latin typeface="Myriad Pro" panose="020B0503030403020204" pitchFamily="34" charset="0"/>
                <a:ea typeface="Helvetica Neue"/>
                <a:cs typeface="Helvetica Neue"/>
                <a:sym typeface="Helvetica Neue"/>
              </a:rPr>
              <a:t> et al. 1992) </a:t>
            </a:r>
            <a:endParaRPr sz="1400" b="1">
              <a:solidFill>
                <a:schemeClr val="accent1">
                  <a:lumMod val="75000"/>
                </a:schemeClr>
              </a:solidFill>
              <a:latin typeface="Myriad Pro" panose="020B0503030403020204" pitchFamily="34" charset="0"/>
              <a:ea typeface="Helvetica Neue"/>
              <a:cs typeface="Helvetica Neue"/>
              <a:sym typeface="Helvetica Neue"/>
            </a:endParaRPr>
          </a:p>
        </p:txBody>
      </p:sp>
      <p:pic>
        <p:nvPicPr>
          <p:cNvPr id="6" name="Picture 5" descr="A picture containing text&#10;&#10;Description automatically generated">
            <a:extLst>
              <a:ext uri="{FF2B5EF4-FFF2-40B4-BE49-F238E27FC236}">
                <a16:creationId xmlns:a16="http://schemas.microsoft.com/office/drawing/2014/main" id="{F376847E-1786-9629-B138-51D454F1E038}"/>
              </a:ext>
            </a:extLst>
          </p:cNvPr>
          <p:cNvPicPr>
            <a:picLocks noChangeAspect="1"/>
          </p:cNvPicPr>
          <p:nvPr/>
        </p:nvPicPr>
        <p:blipFill>
          <a:blip r:embed="rId4"/>
          <a:stretch>
            <a:fillRect/>
          </a:stretch>
        </p:blipFill>
        <p:spPr>
          <a:xfrm>
            <a:off x="812375" y="2032380"/>
            <a:ext cx="2532316" cy="57641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9D170915-77CB-ACCE-4E33-C3EEC3886EE9}"/>
              </a:ext>
            </a:extLst>
          </p:cNvPr>
          <p:cNvPicPr>
            <a:picLocks noChangeAspect="1"/>
          </p:cNvPicPr>
          <p:nvPr/>
        </p:nvPicPr>
        <p:blipFill rotWithShape="1">
          <a:blip r:embed="rId4"/>
          <a:srcRect r="69230"/>
          <a:stretch/>
        </p:blipFill>
        <p:spPr>
          <a:xfrm>
            <a:off x="812375" y="2846401"/>
            <a:ext cx="763968" cy="56515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001A830B-0B8A-534E-165F-4D9C7BBF4D9F}"/>
              </a:ext>
            </a:extLst>
          </p:cNvPr>
          <p:cNvPicPr>
            <a:picLocks noChangeAspect="1"/>
          </p:cNvPicPr>
          <p:nvPr/>
        </p:nvPicPr>
        <p:blipFill rotWithShape="1">
          <a:blip r:embed="rId4"/>
          <a:srcRect l="61750" t="13826" r="24610"/>
          <a:stretch/>
        </p:blipFill>
        <p:spPr>
          <a:xfrm>
            <a:off x="1194359" y="3320562"/>
            <a:ext cx="338668" cy="487010"/>
          </a:xfrm>
          <a:prstGeom prst="rect">
            <a:avLst/>
          </a:prstGeom>
        </p:spPr>
      </p:pic>
      <p:sp>
        <p:nvSpPr>
          <p:cNvPr id="9" name="Google Shape;130;p22">
            <a:extLst>
              <a:ext uri="{FF2B5EF4-FFF2-40B4-BE49-F238E27FC236}">
                <a16:creationId xmlns:a16="http://schemas.microsoft.com/office/drawing/2014/main" id="{EF0CD39F-D844-E7B0-D8F5-039B08CDF772}"/>
              </a:ext>
            </a:extLst>
          </p:cNvPr>
          <p:cNvSpPr txBox="1"/>
          <p:nvPr/>
        </p:nvSpPr>
        <p:spPr>
          <a:xfrm>
            <a:off x="1533027" y="2886661"/>
            <a:ext cx="3269323" cy="432797"/>
          </a:xfrm>
          <a:prstGeom prst="rect">
            <a:avLst/>
          </a:prstGeom>
          <a:noFill/>
          <a:ln>
            <a:noFill/>
          </a:ln>
        </p:spPr>
        <p:txBody>
          <a:bodyPr spcFirstLastPara="1" wrap="square" lIns="121900" tIns="121900" rIns="121900" bIns="121900" anchor="t" anchorCtr="0">
            <a:noAutofit/>
          </a:bodyPr>
          <a:lstStyle/>
          <a:p>
            <a:pPr algn="ctr"/>
            <a:r>
              <a:rPr lang="en" b="1">
                <a:solidFill>
                  <a:schemeClr val="accent1">
                    <a:lumMod val="75000"/>
                  </a:schemeClr>
                </a:solidFill>
                <a:latin typeface="Myriad Pro" panose="020B0503030403020204" pitchFamily="34" charset="0"/>
                <a:ea typeface="Helvetica Neue"/>
                <a:cs typeface="Helvetica Neue"/>
                <a:sym typeface="Helvetica Neue"/>
              </a:rPr>
              <a:t>Cumulative seismic moment</a:t>
            </a:r>
            <a:endParaRPr b="1">
              <a:solidFill>
                <a:schemeClr val="accent1">
                  <a:lumMod val="75000"/>
                </a:schemeClr>
              </a:solidFill>
              <a:latin typeface="Myriad Pro" panose="020B0503030403020204" pitchFamily="34" charset="0"/>
              <a:ea typeface="Helvetica Neue"/>
              <a:cs typeface="Helvetica Neue"/>
              <a:sym typeface="Helvetica Neue"/>
            </a:endParaRPr>
          </a:p>
        </p:txBody>
      </p:sp>
      <p:sp>
        <p:nvSpPr>
          <p:cNvPr id="10" name="Google Shape;130;p22">
            <a:extLst>
              <a:ext uri="{FF2B5EF4-FFF2-40B4-BE49-F238E27FC236}">
                <a16:creationId xmlns:a16="http://schemas.microsoft.com/office/drawing/2014/main" id="{6013B048-D89B-C7C9-17DB-25251078EFFB}"/>
              </a:ext>
            </a:extLst>
          </p:cNvPr>
          <p:cNvSpPr txBox="1"/>
          <p:nvPr/>
        </p:nvSpPr>
        <p:spPr>
          <a:xfrm>
            <a:off x="1533026" y="3312722"/>
            <a:ext cx="2522783" cy="432797"/>
          </a:xfrm>
          <a:prstGeom prst="rect">
            <a:avLst/>
          </a:prstGeom>
          <a:noFill/>
          <a:ln>
            <a:noFill/>
          </a:ln>
        </p:spPr>
        <p:txBody>
          <a:bodyPr spcFirstLastPara="1" wrap="square" lIns="121900" tIns="121900" rIns="121900" bIns="121900" anchor="t" anchorCtr="0">
            <a:noAutofit/>
          </a:bodyPr>
          <a:lstStyle/>
          <a:p>
            <a:pPr algn="ctr"/>
            <a:r>
              <a:rPr lang="en" b="1">
                <a:solidFill>
                  <a:schemeClr val="accent1">
                    <a:lumMod val="75000"/>
                  </a:schemeClr>
                </a:solidFill>
                <a:latin typeface="Myriad Pro" panose="020B0503030403020204" pitchFamily="34" charset="0"/>
                <a:ea typeface="Helvetica Neue"/>
                <a:cs typeface="Helvetica Neue"/>
                <a:sym typeface="Helvetica Neue"/>
              </a:rPr>
              <a:t>Maximum event size</a:t>
            </a:r>
            <a:endParaRPr b="1">
              <a:solidFill>
                <a:schemeClr val="accent1">
                  <a:lumMod val="75000"/>
                </a:schemeClr>
              </a:solidFill>
              <a:latin typeface="Myriad Pro" panose="020B0503030403020204" pitchFamily="34" charset="0"/>
              <a:ea typeface="Helvetica Neue"/>
              <a:cs typeface="Helvetica Neue"/>
              <a:sym typeface="Helvetica Neue"/>
            </a:endParaRPr>
          </a:p>
        </p:txBody>
      </p:sp>
      <p:pic>
        <p:nvPicPr>
          <p:cNvPr id="11" name="Picture 10" descr="Text&#10;&#10;Description automatically generated">
            <a:extLst>
              <a:ext uri="{FF2B5EF4-FFF2-40B4-BE49-F238E27FC236}">
                <a16:creationId xmlns:a16="http://schemas.microsoft.com/office/drawing/2014/main" id="{DA269E2B-0A7A-E0C4-76DA-548AAE114B06}"/>
              </a:ext>
            </a:extLst>
          </p:cNvPr>
          <p:cNvPicPr>
            <a:picLocks noChangeAspect="1"/>
          </p:cNvPicPr>
          <p:nvPr/>
        </p:nvPicPr>
        <p:blipFill>
          <a:blip r:embed="rId5"/>
          <a:stretch>
            <a:fillRect/>
          </a:stretch>
        </p:blipFill>
        <p:spPr>
          <a:xfrm>
            <a:off x="871783" y="1527416"/>
            <a:ext cx="2078413" cy="606836"/>
          </a:xfrm>
          <a:prstGeom prst="rect">
            <a:avLst/>
          </a:prstGeom>
        </p:spPr>
      </p:pic>
      <p:sp>
        <p:nvSpPr>
          <p:cNvPr id="12" name="Google Shape;130;p22">
            <a:extLst>
              <a:ext uri="{FF2B5EF4-FFF2-40B4-BE49-F238E27FC236}">
                <a16:creationId xmlns:a16="http://schemas.microsoft.com/office/drawing/2014/main" id="{2334C9B5-86E7-B42D-0D83-359F5294024E}"/>
              </a:ext>
            </a:extLst>
          </p:cNvPr>
          <p:cNvSpPr txBox="1"/>
          <p:nvPr/>
        </p:nvSpPr>
        <p:spPr>
          <a:xfrm>
            <a:off x="669215" y="1164603"/>
            <a:ext cx="4996945" cy="657954"/>
          </a:xfrm>
          <a:prstGeom prst="rect">
            <a:avLst/>
          </a:prstGeom>
          <a:noFill/>
          <a:ln>
            <a:noFill/>
          </a:ln>
        </p:spPr>
        <p:txBody>
          <a:bodyPr spcFirstLastPara="1" wrap="square" lIns="121900" tIns="121900" rIns="121900" bIns="121900" anchor="t" anchorCtr="0">
            <a:noAutofit/>
          </a:bodyPr>
          <a:lstStyle/>
          <a:p>
            <a:pPr algn="ctr"/>
            <a:r>
              <a:rPr lang="en" sz="1600" b="1">
                <a:solidFill>
                  <a:schemeClr val="accent1">
                    <a:lumMod val="75000"/>
                  </a:schemeClr>
                </a:solidFill>
                <a:latin typeface="Myriad Pro" panose="020B0503030403020204" pitchFamily="34" charset="0"/>
                <a:ea typeface="Helvetica Neue"/>
                <a:cs typeface="Helvetica Neue"/>
                <a:sym typeface="Helvetica Neue"/>
              </a:rPr>
              <a:t>Panning et al. (2018)</a:t>
            </a:r>
            <a:endParaRPr sz="1600" b="1">
              <a:solidFill>
                <a:schemeClr val="accent1">
                  <a:lumMod val="75000"/>
                </a:schemeClr>
              </a:solidFill>
              <a:latin typeface="Myriad Pro" panose="020B0503030403020204" pitchFamily="34" charset="0"/>
              <a:ea typeface="Helvetica Neue"/>
              <a:cs typeface="Helvetica Neue"/>
              <a:sym typeface="Helvetica Neue"/>
            </a:endParaRPr>
          </a:p>
        </p:txBody>
      </p:sp>
      <p:sp>
        <p:nvSpPr>
          <p:cNvPr id="13" name="Oval 12">
            <a:extLst>
              <a:ext uri="{FF2B5EF4-FFF2-40B4-BE49-F238E27FC236}">
                <a16:creationId xmlns:a16="http://schemas.microsoft.com/office/drawing/2014/main" id="{7217BEBC-C611-61BA-E0E2-92195EC962DE}"/>
              </a:ext>
            </a:extLst>
          </p:cNvPr>
          <p:cNvSpPr/>
          <p:nvPr/>
        </p:nvSpPr>
        <p:spPr>
          <a:xfrm rot="2450200">
            <a:off x="6777564" y="1989758"/>
            <a:ext cx="3792027" cy="5238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D904260-4EA0-EC16-286E-835EF038D606}"/>
              </a:ext>
            </a:extLst>
          </p:cNvPr>
          <p:cNvSpPr txBox="1"/>
          <p:nvPr/>
        </p:nvSpPr>
        <p:spPr>
          <a:xfrm>
            <a:off x="3971202" y="1075935"/>
            <a:ext cx="2722220" cy="369332"/>
          </a:xfrm>
          <a:prstGeom prst="rect">
            <a:avLst/>
          </a:prstGeom>
          <a:noFill/>
        </p:spPr>
        <p:txBody>
          <a:bodyPr wrap="none" rtlCol="0">
            <a:spAutoFit/>
          </a:bodyPr>
          <a:lstStyle/>
          <a:p>
            <a:r>
              <a:rPr lang="en-US" b="1">
                <a:latin typeface="Myriad Pro Black" panose="020B0503030403020204" pitchFamily="34" charset="0"/>
              </a:rPr>
              <a:t>~1 Mw 3 event per week</a:t>
            </a:r>
          </a:p>
        </p:txBody>
      </p:sp>
      <p:cxnSp>
        <p:nvCxnSpPr>
          <p:cNvPr id="15" name="Straight Arrow Connector 14">
            <a:extLst>
              <a:ext uri="{FF2B5EF4-FFF2-40B4-BE49-F238E27FC236}">
                <a16:creationId xmlns:a16="http://schemas.microsoft.com/office/drawing/2014/main" id="{3F750C2A-E1EF-A460-9852-897D8A897D6B}"/>
              </a:ext>
            </a:extLst>
          </p:cNvPr>
          <p:cNvCxnSpPr>
            <a:cxnSpLocks/>
          </p:cNvCxnSpPr>
          <p:nvPr/>
        </p:nvCxnSpPr>
        <p:spPr>
          <a:xfrm>
            <a:off x="5523003" y="1445267"/>
            <a:ext cx="1852154" cy="1253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12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395467" y="289683"/>
            <a:ext cx="11145484" cy="6278633"/>
          </a:xfrm>
          <a:prstGeom prst="rect">
            <a:avLst/>
          </a:prstGeom>
          <a:noFill/>
          <a:ln>
            <a:noFill/>
          </a:ln>
        </p:spPr>
      </p:pic>
      <p:sp>
        <p:nvSpPr>
          <p:cNvPr id="159" name="Google Shape;159;p26"/>
          <p:cNvSpPr txBox="1"/>
          <p:nvPr/>
        </p:nvSpPr>
        <p:spPr>
          <a:xfrm>
            <a:off x="10227696" y="6140088"/>
            <a:ext cx="1313255" cy="555200"/>
          </a:xfrm>
          <a:prstGeom prst="rect">
            <a:avLst/>
          </a:prstGeom>
          <a:noFill/>
          <a:ln>
            <a:noFill/>
          </a:ln>
        </p:spPr>
        <p:txBody>
          <a:bodyPr spcFirstLastPara="1" wrap="square" lIns="121900" tIns="121900" rIns="121900" bIns="121900" anchor="t" anchorCtr="0">
            <a:noAutofit/>
          </a:bodyPr>
          <a:lstStyle/>
          <a:p>
            <a:r>
              <a:rPr lang="en" sz="1333">
                <a:solidFill>
                  <a:srgbClr val="FFFFFF"/>
                </a:solidFill>
              </a:rPr>
              <a:t>Simon </a:t>
            </a:r>
            <a:r>
              <a:rPr lang="en" sz="1333" err="1">
                <a:solidFill>
                  <a:srgbClr val="FFFFFF"/>
                </a:solidFill>
              </a:rPr>
              <a:t>Stähler</a:t>
            </a:r>
            <a:endParaRPr sz="1333">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9F85-5127-4616-CC4F-9941D6B59E36}"/>
              </a:ext>
            </a:extLst>
          </p:cNvPr>
          <p:cNvSpPr>
            <a:spLocks noGrp="1"/>
          </p:cNvSpPr>
          <p:nvPr>
            <p:ph type="title"/>
          </p:nvPr>
        </p:nvSpPr>
        <p:spPr/>
        <p:txBody>
          <a:bodyPr/>
          <a:lstStyle/>
          <a:p>
            <a:r>
              <a:rPr lang="en-US"/>
              <a:t>Europa’s wavefield</a:t>
            </a:r>
          </a:p>
        </p:txBody>
      </p:sp>
      <p:pic>
        <p:nvPicPr>
          <p:cNvPr id="3" name="Picture 2" descr="Graphical user interface&#10;&#10;Description automatically generated with medium confidence">
            <a:extLst>
              <a:ext uri="{FF2B5EF4-FFF2-40B4-BE49-F238E27FC236}">
                <a16:creationId xmlns:a16="http://schemas.microsoft.com/office/drawing/2014/main" id="{D9954336-0F6F-86C2-5EF3-F775C9D2247A}"/>
              </a:ext>
            </a:extLst>
          </p:cNvPr>
          <p:cNvPicPr>
            <a:picLocks noChangeAspect="1"/>
          </p:cNvPicPr>
          <p:nvPr/>
        </p:nvPicPr>
        <p:blipFill rotWithShape="1">
          <a:blip r:embed="rId2"/>
          <a:srcRect l="2128"/>
          <a:stretch/>
        </p:blipFill>
        <p:spPr>
          <a:xfrm>
            <a:off x="7259782" y="457200"/>
            <a:ext cx="4516618" cy="5943600"/>
          </a:xfrm>
          <a:prstGeom prst="rect">
            <a:avLst/>
          </a:prstGeom>
        </p:spPr>
      </p:pic>
      <p:sp>
        <p:nvSpPr>
          <p:cNvPr id="4" name="Google Shape;118;p21">
            <a:extLst>
              <a:ext uri="{FF2B5EF4-FFF2-40B4-BE49-F238E27FC236}">
                <a16:creationId xmlns:a16="http://schemas.microsoft.com/office/drawing/2014/main" id="{FEA1F147-3813-BC76-FFFE-1EC1A6D8ACED}"/>
              </a:ext>
            </a:extLst>
          </p:cNvPr>
          <p:cNvSpPr txBox="1"/>
          <p:nvPr/>
        </p:nvSpPr>
        <p:spPr>
          <a:xfrm>
            <a:off x="7464000" y="6202233"/>
            <a:ext cx="2238800" cy="468800"/>
          </a:xfrm>
          <a:prstGeom prst="rect">
            <a:avLst/>
          </a:prstGeom>
          <a:noFill/>
          <a:ln>
            <a:noFill/>
          </a:ln>
        </p:spPr>
        <p:txBody>
          <a:bodyPr spcFirstLastPara="1" wrap="square" lIns="121900" tIns="121900" rIns="121900" bIns="121900" anchor="t" anchorCtr="0">
            <a:noAutofit/>
          </a:bodyPr>
          <a:lstStyle/>
          <a:p>
            <a:r>
              <a:rPr lang="en" sz="1400" b="1" err="1">
                <a:solidFill>
                  <a:schemeClr val="accent1">
                    <a:lumMod val="75000"/>
                  </a:schemeClr>
                </a:solidFill>
                <a:latin typeface="Myriad Pro" panose="020B0503030403020204" pitchFamily="34" charset="0"/>
                <a:ea typeface="Helvetica Neue"/>
                <a:cs typeface="Helvetica Neue"/>
                <a:sym typeface="Helvetica Neue"/>
              </a:rPr>
              <a:t>Stähler</a:t>
            </a:r>
            <a:r>
              <a:rPr lang="en" sz="1400" b="1">
                <a:solidFill>
                  <a:schemeClr val="accent1">
                    <a:lumMod val="75000"/>
                  </a:schemeClr>
                </a:solidFill>
                <a:latin typeface="Myriad Pro" panose="020B0503030403020204" pitchFamily="34" charset="0"/>
                <a:ea typeface="Helvetica Neue"/>
                <a:cs typeface="Helvetica Neue"/>
                <a:sym typeface="Helvetica Neue"/>
              </a:rPr>
              <a:t> et al. (2018)</a:t>
            </a:r>
            <a:endParaRPr sz="1400" b="1">
              <a:solidFill>
                <a:schemeClr val="accent1">
                  <a:lumMod val="75000"/>
                </a:schemeClr>
              </a:solidFill>
              <a:latin typeface="Myriad Pro" panose="020B0503030403020204" pitchFamily="34" charset="0"/>
              <a:ea typeface="Helvetica Neue"/>
              <a:cs typeface="Helvetica Neue"/>
              <a:sym typeface="Helvetica Neue"/>
            </a:endParaRPr>
          </a:p>
        </p:txBody>
      </p:sp>
      <p:pic>
        <p:nvPicPr>
          <p:cNvPr id="5" name="Picture 4" descr="Diagram&#10;&#10;Description automatically generated">
            <a:extLst>
              <a:ext uri="{FF2B5EF4-FFF2-40B4-BE49-F238E27FC236}">
                <a16:creationId xmlns:a16="http://schemas.microsoft.com/office/drawing/2014/main" id="{FF325341-DA3A-9833-BDBA-75BA7603174E}"/>
              </a:ext>
            </a:extLst>
          </p:cNvPr>
          <p:cNvPicPr>
            <a:picLocks noChangeAspect="1"/>
          </p:cNvPicPr>
          <p:nvPr/>
        </p:nvPicPr>
        <p:blipFill>
          <a:blip r:embed="rId3"/>
          <a:stretch>
            <a:fillRect/>
          </a:stretch>
        </p:blipFill>
        <p:spPr>
          <a:xfrm>
            <a:off x="1218711" y="1862667"/>
            <a:ext cx="4805321" cy="4649809"/>
          </a:xfrm>
          <a:prstGeom prst="rect">
            <a:avLst/>
          </a:prstGeom>
        </p:spPr>
      </p:pic>
      <p:sp>
        <p:nvSpPr>
          <p:cNvPr id="6" name="TextBox 5">
            <a:extLst>
              <a:ext uri="{FF2B5EF4-FFF2-40B4-BE49-F238E27FC236}">
                <a16:creationId xmlns:a16="http://schemas.microsoft.com/office/drawing/2014/main" id="{B8DB795A-A799-B3E4-DBEF-E958FF178A7F}"/>
              </a:ext>
            </a:extLst>
          </p:cNvPr>
          <p:cNvSpPr txBox="1"/>
          <p:nvPr/>
        </p:nvSpPr>
        <p:spPr>
          <a:xfrm>
            <a:off x="1367422" y="1462557"/>
            <a:ext cx="1590267" cy="400110"/>
          </a:xfrm>
          <a:prstGeom prst="rect">
            <a:avLst/>
          </a:prstGeom>
          <a:noFill/>
        </p:spPr>
        <p:txBody>
          <a:bodyPr wrap="square" rtlCol="0">
            <a:spAutoFit/>
          </a:bodyPr>
          <a:lstStyle/>
          <a:p>
            <a:r>
              <a:rPr lang="en-US" sz="2000" dirty="0">
                <a:solidFill>
                  <a:schemeClr val="accent1">
                    <a:lumMod val="75000"/>
                  </a:schemeClr>
                </a:solidFill>
                <a:latin typeface="Myriad Pro SemiCond" panose="020B0503030403020204" pitchFamily="34" charset="0"/>
              </a:rPr>
              <a:t>Body waves</a:t>
            </a:r>
          </a:p>
        </p:txBody>
      </p:sp>
    </p:spTree>
    <p:extLst>
      <p:ext uri="{BB962C8B-B14F-4D97-AF65-F5344CB8AC3E}">
        <p14:creationId xmlns:p14="http://schemas.microsoft.com/office/powerpoint/2010/main" val="1348925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7EC42-F53A-48DA-5187-4FF68B87F19C}"/>
              </a:ext>
            </a:extLst>
          </p:cNvPr>
          <p:cNvSpPr>
            <a:spLocks noGrp="1"/>
          </p:cNvSpPr>
          <p:nvPr>
            <p:ph type="title"/>
          </p:nvPr>
        </p:nvSpPr>
        <p:spPr/>
        <p:txBody>
          <a:bodyPr/>
          <a:lstStyle/>
          <a:p>
            <a:r>
              <a:rPr lang="en-US"/>
              <a:t>Europa’s wavefield</a:t>
            </a:r>
          </a:p>
        </p:txBody>
      </p:sp>
      <p:pic>
        <p:nvPicPr>
          <p:cNvPr id="3" name="Picture 2" descr="Graphical user interface&#10;&#10;Description automatically generated with medium confidence">
            <a:extLst>
              <a:ext uri="{FF2B5EF4-FFF2-40B4-BE49-F238E27FC236}">
                <a16:creationId xmlns:a16="http://schemas.microsoft.com/office/drawing/2014/main" id="{1C004CBD-9AEB-0868-D41F-1003EEFD3A52}"/>
              </a:ext>
            </a:extLst>
          </p:cNvPr>
          <p:cNvPicPr>
            <a:picLocks noChangeAspect="1"/>
          </p:cNvPicPr>
          <p:nvPr/>
        </p:nvPicPr>
        <p:blipFill rotWithShape="1">
          <a:blip r:embed="rId2"/>
          <a:srcRect l="1227"/>
          <a:stretch/>
        </p:blipFill>
        <p:spPr>
          <a:xfrm>
            <a:off x="7218218" y="457200"/>
            <a:ext cx="4558182" cy="5943600"/>
          </a:xfrm>
          <a:prstGeom prst="rect">
            <a:avLst/>
          </a:prstGeom>
        </p:spPr>
      </p:pic>
      <p:sp>
        <p:nvSpPr>
          <p:cNvPr id="4" name="TextBox 3">
            <a:extLst>
              <a:ext uri="{FF2B5EF4-FFF2-40B4-BE49-F238E27FC236}">
                <a16:creationId xmlns:a16="http://schemas.microsoft.com/office/drawing/2014/main" id="{339E0592-6211-5962-D5E1-C6DE0B052837}"/>
              </a:ext>
            </a:extLst>
          </p:cNvPr>
          <p:cNvSpPr txBox="1"/>
          <p:nvPr/>
        </p:nvSpPr>
        <p:spPr>
          <a:xfrm>
            <a:off x="609598" y="1175743"/>
            <a:ext cx="5353879" cy="5293757"/>
          </a:xfrm>
          <a:prstGeom prst="rect">
            <a:avLst/>
          </a:prstGeom>
          <a:noFill/>
        </p:spPr>
        <p:txBody>
          <a:bodyPr wrap="square" rtlCol="0">
            <a:spAutoFit/>
          </a:bodyPr>
          <a:lstStyle/>
          <a:p>
            <a:r>
              <a:rPr lang="en-US" sz="1600" dirty="0">
                <a:latin typeface="Montserrat" pitchFamily="2" charset="77"/>
              </a:rPr>
              <a:t>Rayleigh (R):</a:t>
            </a:r>
          </a:p>
          <a:p>
            <a:r>
              <a:rPr lang="en-US" sz="1600" dirty="0">
                <a:latin typeface="Montserrat" pitchFamily="2" charset="77"/>
              </a:rPr>
              <a:t>Short period, radially and vertically polarized, little dispersion</a:t>
            </a:r>
          </a:p>
          <a:p>
            <a:endParaRPr lang="en-US" sz="1600" dirty="0">
              <a:latin typeface="Montserrat" pitchFamily="2" charset="77"/>
            </a:endParaRPr>
          </a:p>
          <a:p>
            <a:r>
              <a:rPr lang="en-US" sz="1600" dirty="0">
                <a:latin typeface="Montserrat" pitchFamily="2" charset="77"/>
              </a:rPr>
              <a:t>Love (G):</a:t>
            </a:r>
          </a:p>
          <a:p>
            <a:r>
              <a:rPr lang="en-US" sz="1600" dirty="0">
                <a:latin typeface="Montserrat" pitchFamily="2" charset="77"/>
              </a:rPr>
              <a:t>Short period, transversely polarized, strongly dispersive</a:t>
            </a:r>
          </a:p>
          <a:p>
            <a:endParaRPr lang="en-US" sz="1600" dirty="0">
              <a:latin typeface="Montserrat" pitchFamily="2" charset="77"/>
            </a:endParaRPr>
          </a:p>
          <a:p>
            <a:r>
              <a:rPr lang="en-US" sz="1600" dirty="0">
                <a:latin typeface="Montserrat" pitchFamily="2" charset="77"/>
              </a:rPr>
              <a:t>Longitudinal (LL):</a:t>
            </a:r>
          </a:p>
          <a:p>
            <a:r>
              <a:rPr lang="en-US" sz="1600" dirty="0">
                <a:latin typeface="Montserrat" pitchFamily="2" charset="77"/>
              </a:rPr>
              <a:t>Long period, radially polarized, non-dispersive</a:t>
            </a:r>
          </a:p>
          <a:p>
            <a:endParaRPr lang="en-US" sz="1600" dirty="0">
              <a:latin typeface="Montserrat" pitchFamily="2" charset="77"/>
            </a:endParaRPr>
          </a:p>
          <a:p>
            <a:r>
              <a:rPr lang="en-US" sz="1600" dirty="0">
                <a:latin typeface="Montserrat" pitchFamily="2" charset="77"/>
              </a:rPr>
              <a:t>Toroidal (LQ):</a:t>
            </a:r>
          </a:p>
          <a:p>
            <a:r>
              <a:rPr lang="en-US" sz="1600" dirty="0">
                <a:latin typeface="Montserrat" pitchFamily="2" charset="77"/>
              </a:rPr>
              <a:t>Long period, transversely polarized, non-dispersive</a:t>
            </a:r>
          </a:p>
          <a:p>
            <a:endParaRPr lang="en-US" sz="1600" dirty="0">
              <a:latin typeface="Montserrat" pitchFamily="2" charset="77"/>
            </a:endParaRPr>
          </a:p>
          <a:p>
            <a:r>
              <a:rPr lang="en-US" sz="1600" dirty="0" err="1">
                <a:latin typeface="Montserrat" pitchFamily="2" charset="77"/>
              </a:rPr>
              <a:t>Crary</a:t>
            </a:r>
            <a:r>
              <a:rPr lang="en-US" sz="1600" dirty="0">
                <a:latin typeface="Montserrat" pitchFamily="2" charset="77"/>
              </a:rPr>
              <a:t>: </a:t>
            </a:r>
          </a:p>
          <a:p>
            <a:r>
              <a:rPr lang="en-US" sz="1600" dirty="0">
                <a:latin typeface="Montserrat" pitchFamily="2" charset="77"/>
              </a:rPr>
              <a:t>Narrow band, radially polarized</a:t>
            </a:r>
          </a:p>
          <a:p>
            <a:endParaRPr lang="en-US" sz="1600" dirty="0">
              <a:latin typeface="Montserrat" pitchFamily="2" charset="77"/>
            </a:endParaRPr>
          </a:p>
          <a:p>
            <a:r>
              <a:rPr lang="en-US" sz="1600" dirty="0">
                <a:latin typeface="Montserrat" pitchFamily="2" charset="77"/>
              </a:rPr>
              <a:t>Flexural:</a:t>
            </a:r>
          </a:p>
          <a:p>
            <a:r>
              <a:rPr lang="en-US" sz="1600" dirty="0">
                <a:latin typeface="Montserrat" pitchFamily="2" charset="77"/>
              </a:rPr>
              <a:t>Long period, vertically polarized, strongly dispersive</a:t>
            </a:r>
          </a:p>
          <a:p>
            <a:endParaRPr lang="en-US" dirty="0">
              <a:solidFill>
                <a:schemeClr val="accent1">
                  <a:lumMod val="75000"/>
                </a:schemeClr>
              </a:solidFill>
              <a:latin typeface="Myriad Pro SemiCond" panose="020B0503030403020204" pitchFamily="34" charset="0"/>
            </a:endParaRPr>
          </a:p>
        </p:txBody>
      </p:sp>
      <p:sp>
        <p:nvSpPr>
          <p:cNvPr id="5" name="Google Shape;118;p21">
            <a:extLst>
              <a:ext uri="{FF2B5EF4-FFF2-40B4-BE49-F238E27FC236}">
                <a16:creationId xmlns:a16="http://schemas.microsoft.com/office/drawing/2014/main" id="{81EC7B5D-6F72-D858-AF00-BCBCE1CF61B5}"/>
              </a:ext>
            </a:extLst>
          </p:cNvPr>
          <p:cNvSpPr txBox="1"/>
          <p:nvPr/>
        </p:nvSpPr>
        <p:spPr>
          <a:xfrm>
            <a:off x="7464000" y="6202233"/>
            <a:ext cx="2238800" cy="468800"/>
          </a:xfrm>
          <a:prstGeom prst="rect">
            <a:avLst/>
          </a:prstGeom>
          <a:noFill/>
          <a:ln>
            <a:noFill/>
          </a:ln>
        </p:spPr>
        <p:txBody>
          <a:bodyPr spcFirstLastPara="1" wrap="square" lIns="121900" tIns="121900" rIns="121900" bIns="121900" anchor="t" anchorCtr="0">
            <a:noAutofit/>
          </a:bodyPr>
          <a:lstStyle/>
          <a:p>
            <a:r>
              <a:rPr lang="en" sz="1400" b="1" err="1">
                <a:solidFill>
                  <a:schemeClr val="accent1">
                    <a:lumMod val="75000"/>
                  </a:schemeClr>
                </a:solidFill>
                <a:latin typeface="Myriad Pro" panose="020B0503030403020204" pitchFamily="34" charset="0"/>
                <a:ea typeface="Helvetica Neue"/>
                <a:cs typeface="Helvetica Neue"/>
                <a:sym typeface="Helvetica Neue"/>
              </a:rPr>
              <a:t>Stähler</a:t>
            </a:r>
            <a:r>
              <a:rPr lang="en" sz="1400" b="1">
                <a:solidFill>
                  <a:schemeClr val="accent1">
                    <a:lumMod val="75000"/>
                  </a:schemeClr>
                </a:solidFill>
                <a:latin typeface="Myriad Pro" panose="020B0503030403020204" pitchFamily="34" charset="0"/>
                <a:ea typeface="Helvetica Neue"/>
                <a:cs typeface="Helvetica Neue"/>
                <a:sym typeface="Helvetica Neue"/>
              </a:rPr>
              <a:t> et al. (2018)</a:t>
            </a:r>
            <a:endParaRPr sz="1400" b="1">
              <a:solidFill>
                <a:schemeClr val="accent1">
                  <a:lumMod val="75000"/>
                </a:schemeClr>
              </a:solidFill>
              <a:latin typeface="Myriad Pro" panose="020B0503030403020204" pitchFamily="34" charset="0"/>
              <a:ea typeface="Helvetica Neue"/>
              <a:cs typeface="Helvetica Neue"/>
              <a:sym typeface="Helvetica Neue"/>
            </a:endParaRPr>
          </a:p>
        </p:txBody>
      </p:sp>
      <p:sp>
        <p:nvSpPr>
          <p:cNvPr id="6" name="TextBox 5">
            <a:extLst>
              <a:ext uri="{FF2B5EF4-FFF2-40B4-BE49-F238E27FC236}">
                <a16:creationId xmlns:a16="http://schemas.microsoft.com/office/drawing/2014/main" id="{94C5DB04-4005-85FF-1472-5C0DB57A8289}"/>
              </a:ext>
            </a:extLst>
          </p:cNvPr>
          <p:cNvSpPr txBox="1"/>
          <p:nvPr/>
        </p:nvSpPr>
        <p:spPr>
          <a:xfrm>
            <a:off x="609598" y="728335"/>
            <a:ext cx="2939832" cy="400110"/>
          </a:xfrm>
          <a:prstGeom prst="rect">
            <a:avLst/>
          </a:prstGeom>
          <a:noFill/>
        </p:spPr>
        <p:txBody>
          <a:bodyPr wrap="square" rtlCol="0">
            <a:spAutoFit/>
          </a:bodyPr>
          <a:lstStyle/>
          <a:p>
            <a:r>
              <a:rPr lang="en-US" sz="2000" u="sng" dirty="0">
                <a:solidFill>
                  <a:schemeClr val="accent1">
                    <a:lumMod val="75000"/>
                  </a:schemeClr>
                </a:solidFill>
                <a:latin typeface="Myriad Pro SemiCond" panose="020B0503030403020204" pitchFamily="34" charset="0"/>
              </a:rPr>
              <a:t>Surface waves</a:t>
            </a:r>
          </a:p>
        </p:txBody>
      </p:sp>
    </p:spTree>
    <p:extLst>
      <p:ext uri="{BB962C8B-B14F-4D97-AF65-F5344CB8AC3E}">
        <p14:creationId xmlns:p14="http://schemas.microsoft.com/office/powerpoint/2010/main" val="2455234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EAEB-C2DC-3A02-A11B-FA18241026D0}"/>
              </a:ext>
            </a:extLst>
          </p:cNvPr>
          <p:cNvSpPr>
            <a:spLocks noGrp="1"/>
          </p:cNvSpPr>
          <p:nvPr>
            <p:ph type="title"/>
          </p:nvPr>
        </p:nvSpPr>
        <p:spPr/>
        <p:txBody>
          <a:bodyPr/>
          <a:lstStyle/>
          <a:p>
            <a:r>
              <a:rPr lang="en-US"/>
              <a:t>Determining ice shell thickness: Body waves</a:t>
            </a:r>
          </a:p>
        </p:txBody>
      </p:sp>
      <p:pic>
        <p:nvPicPr>
          <p:cNvPr id="3" name="Picture 2" descr="Diagram&#10;&#10;Description automatically generated">
            <a:extLst>
              <a:ext uri="{FF2B5EF4-FFF2-40B4-BE49-F238E27FC236}">
                <a16:creationId xmlns:a16="http://schemas.microsoft.com/office/drawing/2014/main" id="{742BFCD2-3FF0-41C3-3F57-6E42460A4784}"/>
              </a:ext>
            </a:extLst>
          </p:cNvPr>
          <p:cNvPicPr>
            <a:picLocks noChangeAspect="1"/>
          </p:cNvPicPr>
          <p:nvPr/>
        </p:nvPicPr>
        <p:blipFill>
          <a:blip r:embed="rId2"/>
          <a:stretch>
            <a:fillRect/>
          </a:stretch>
        </p:blipFill>
        <p:spPr>
          <a:xfrm>
            <a:off x="8291249" y="778546"/>
            <a:ext cx="3235202" cy="2059914"/>
          </a:xfrm>
          <a:prstGeom prst="rect">
            <a:avLst/>
          </a:prstGeom>
        </p:spPr>
      </p:pic>
      <p:pic>
        <p:nvPicPr>
          <p:cNvPr id="4" name="Picture 3" descr="Chart&#10;&#10;Description automatically generated">
            <a:extLst>
              <a:ext uri="{FF2B5EF4-FFF2-40B4-BE49-F238E27FC236}">
                <a16:creationId xmlns:a16="http://schemas.microsoft.com/office/drawing/2014/main" id="{A8997CBC-EFD7-7D69-6D00-72B3938005E5}"/>
              </a:ext>
            </a:extLst>
          </p:cNvPr>
          <p:cNvPicPr>
            <a:picLocks noChangeAspect="1"/>
          </p:cNvPicPr>
          <p:nvPr/>
        </p:nvPicPr>
        <p:blipFill>
          <a:blip r:embed="rId3"/>
          <a:stretch>
            <a:fillRect/>
          </a:stretch>
        </p:blipFill>
        <p:spPr>
          <a:xfrm>
            <a:off x="8291249" y="3010481"/>
            <a:ext cx="3900751" cy="3068973"/>
          </a:xfrm>
          <a:prstGeom prst="rect">
            <a:avLst/>
          </a:prstGeom>
        </p:spPr>
      </p:pic>
      <p:sp>
        <p:nvSpPr>
          <p:cNvPr id="5" name="Google Shape;118;p21">
            <a:extLst>
              <a:ext uri="{FF2B5EF4-FFF2-40B4-BE49-F238E27FC236}">
                <a16:creationId xmlns:a16="http://schemas.microsoft.com/office/drawing/2014/main" id="{18A9AD65-6F69-F67A-3D16-C90933756D52}"/>
              </a:ext>
            </a:extLst>
          </p:cNvPr>
          <p:cNvSpPr txBox="1"/>
          <p:nvPr/>
        </p:nvSpPr>
        <p:spPr>
          <a:xfrm>
            <a:off x="8460043" y="6017075"/>
            <a:ext cx="2238800" cy="468800"/>
          </a:xfrm>
          <a:prstGeom prst="rect">
            <a:avLst/>
          </a:prstGeom>
          <a:noFill/>
          <a:ln>
            <a:noFill/>
          </a:ln>
        </p:spPr>
        <p:txBody>
          <a:bodyPr spcFirstLastPara="1" wrap="square" lIns="121900" tIns="121900" rIns="121900" bIns="121900" anchor="t" anchorCtr="0">
            <a:noAutofit/>
          </a:bodyPr>
          <a:lstStyle/>
          <a:p>
            <a:r>
              <a:rPr lang="en" sz="1400" b="1">
                <a:solidFill>
                  <a:schemeClr val="accent1">
                    <a:lumMod val="75000"/>
                  </a:schemeClr>
                </a:solidFill>
                <a:latin typeface="Myriad Pro" panose="020B0503030403020204" pitchFamily="34" charset="0"/>
                <a:ea typeface="Helvetica Neue"/>
                <a:cs typeface="Helvetica Neue"/>
                <a:sym typeface="Helvetica Neue"/>
              </a:rPr>
              <a:t>Lee et al. (2003)</a:t>
            </a:r>
            <a:endParaRPr sz="1400" b="1">
              <a:solidFill>
                <a:schemeClr val="accent1">
                  <a:lumMod val="75000"/>
                </a:schemeClr>
              </a:solidFill>
              <a:latin typeface="Myriad Pro" panose="020B0503030403020204" pitchFamily="34" charset="0"/>
              <a:ea typeface="Helvetica Neue"/>
              <a:cs typeface="Helvetica Neue"/>
              <a:sym typeface="Helvetica Neue"/>
            </a:endParaRPr>
          </a:p>
        </p:txBody>
      </p:sp>
      <p:pic>
        <p:nvPicPr>
          <p:cNvPr id="6" name="Picture 5" descr="Chart&#10;&#10;Description automatically generated with low confidence">
            <a:extLst>
              <a:ext uri="{FF2B5EF4-FFF2-40B4-BE49-F238E27FC236}">
                <a16:creationId xmlns:a16="http://schemas.microsoft.com/office/drawing/2014/main" id="{4FE405EE-18B8-5B74-E6A1-BC0022D3B711}"/>
              </a:ext>
            </a:extLst>
          </p:cNvPr>
          <p:cNvPicPr>
            <a:picLocks noChangeAspect="1"/>
          </p:cNvPicPr>
          <p:nvPr/>
        </p:nvPicPr>
        <p:blipFill>
          <a:blip r:embed="rId4"/>
          <a:stretch>
            <a:fillRect/>
          </a:stretch>
        </p:blipFill>
        <p:spPr>
          <a:xfrm>
            <a:off x="160602" y="3230517"/>
            <a:ext cx="7480300" cy="2628900"/>
          </a:xfrm>
          <a:prstGeom prst="rect">
            <a:avLst/>
          </a:prstGeom>
        </p:spPr>
      </p:pic>
      <p:sp>
        <p:nvSpPr>
          <p:cNvPr id="7" name="Google Shape;118;p21">
            <a:extLst>
              <a:ext uri="{FF2B5EF4-FFF2-40B4-BE49-F238E27FC236}">
                <a16:creationId xmlns:a16="http://schemas.microsoft.com/office/drawing/2014/main" id="{07003322-5884-65D2-C3EB-372E55DFD21C}"/>
              </a:ext>
            </a:extLst>
          </p:cNvPr>
          <p:cNvSpPr txBox="1"/>
          <p:nvPr/>
        </p:nvSpPr>
        <p:spPr>
          <a:xfrm>
            <a:off x="1144842" y="5859417"/>
            <a:ext cx="2238800" cy="468800"/>
          </a:xfrm>
          <a:prstGeom prst="rect">
            <a:avLst/>
          </a:prstGeom>
          <a:noFill/>
          <a:ln>
            <a:noFill/>
          </a:ln>
        </p:spPr>
        <p:txBody>
          <a:bodyPr spcFirstLastPara="1" wrap="square" lIns="121900" tIns="121900" rIns="121900" bIns="121900" anchor="t" anchorCtr="0">
            <a:noAutofit/>
          </a:bodyPr>
          <a:lstStyle/>
          <a:p>
            <a:r>
              <a:rPr lang="en" sz="1400" b="1" err="1">
                <a:solidFill>
                  <a:schemeClr val="accent1">
                    <a:lumMod val="75000"/>
                  </a:schemeClr>
                </a:solidFill>
                <a:latin typeface="Myriad Pro" panose="020B0503030403020204" pitchFamily="34" charset="0"/>
                <a:ea typeface="Helvetica Neue"/>
                <a:cs typeface="Helvetica Neue"/>
                <a:sym typeface="Helvetica Neue"/>
              </a:rPr>
              <a:t>Stähler</a:t>
            </a:r>
            <a:r>
              <a:rPr lang="en" sz="1400" b="1">
                <a:solidFill>
                  <a:schemeClr val="accent1">
                    <a:lumMod val="75000"/>
                  </a:schemeClr>
                </a:solidFill>
                <a:latin typeface="Myriad Pro" panose="020B0503030403020204" pitchFamily="34" charset="0"/>
                <a:ea typeface="Helvetica Neue"/>
                <a:cs typeface="Helvetica Neue"/>
                <a:sym typeface="Helvetica Neue"/>
              </a:rPr>
              <a:t> et al. (2018)</a:t>
            </a:r>
            <a:endParaRPr sz="1400" b="1">
              <a:solidFill>
                <a:schemeClr val="accent1">
                  <a:lumMod val="75000"/>
                </a:schemeClr>
              </a:solidFill>
              <a:latin typeface="Myriad Pro" panose="020B0503030403020204" pitchFamily="34" charset="0"/>
              <a:ea typeface="Helvetica Neue"/>
              <a:cs typeface="Helvetica Neue"/>
              <a:sym typeface="Helvetica Neue"/>
            </a:endParaRPr>
          </a:p>
        </p:txBody>
      </p:sp>
      <p:sp>
        <p:nvSpPr>
          <p:cNvPr id="8" name="TextBox 7">
            <a:extLst>
              <a:ext uri="{FF2B5EF4-FFF2-40B4-BE49-F238E27FC236}">
                <a16:creationId xmlns:a16="http://schemas.microsoft.com/office/drawing/2014/main" id="{78E07DC4-26F5-672C-D861-40D8DB92BF94}"/>
              </a:ext>
            </a:extLst>
          </p:cNvPr>
          <p:cNvSpPr txBox="1"/>
          <p:nvPr/>
        </p:nvSpPr>
        <p:spPr>
          <a:xfrm>
            <a:off x="1144842" y="1808503"/>
            <a:ext cx="6333645" cy="707886"/>
          </a:xfrm>
          <a:prstGeom prst="rect">
            <a:avLst/>
          </a:prstGeom>
          <a:noFill/>
        </p:spPr>
        <p:txBody>
          <a:bodyPr wrap="square" rtlCol="0">
            <a:spAutoFit/>
          </a:bodyPr>
          <a:lstStyle/>
          <a:p>
            <a:r>
              <a:rPr lang="en-US" sz="2000" dirty="0">
                <a:latin typeface="Montserrat" pitchFamily="2" charset="77"/>
              </a:rPr>
              <a:t>Timing between multiple reflections = ice thickness / velocity</a:t>
            </a:r>
          </a:p>
        </p:txBody>
      </p:sp>
    </p:spTree>
    <p:extLst>
      <p:ext uri="{BB962C8B-B14F-4D97-AF65-F5344CB8AC3E}">
        <p14:creationId xmlns:p14="http://schemas.microsoft.com/office/powerpoint/2010/main" val="3057302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0C287-47DB-2F34-D85B-E82D5D151CDF}"/>
              </a:ext>
            </a:extLst>
          </p:cNvPr>
          <p:cNvSpPr>
            <a:spLocks noGrp="1"/>
          </p:cNvSpPr>
          <p:nvPr>
            <p:ph type="title"/>
          </p:nvPr>
        </p:nvSpPr>
        <p:spPr/>
        <p:txBody>
          <a:bodyPr/>
          <a:lstStyle/>
          <a:p>
            <a:r>
              <a:rPr lang="en-US"/>
              <a:t>Determining ice shell thickness: Surface waves</a:t>
            </a:r>
          </a:p>
        </p:txBody>
      </p:sp>
      <p:pic>
        <p:nvPicPr>
          <p:cNvPr id="3" name="Picture 2" descr="Chart, line chart&#10;&#10;Description automatically generated">
            <a:extLst>
              <a:ext uri="{FF2B5EF4-FFF2-40B4-BE49-F238E27FC236}">
                <a16:creationId xmlns:a16="http://schemas.microsoft.com/office/drawing/2014/main" id="{51F91A6F-16FE-9A49-63A5-A01C904874EE}"/>
              </a:ext>
            </a:extLst>
          </p:cNvPr>
          <p:cNvPicPr>
            <a:picLocks noChangeAspect="1"/>
          </p:cNvPicPr>
          <p:nvPr/>
        </p:nvPicPr>
        <p:blipFill>
          <a:blip r:embed="rId2"/>
          <a:stretch>
            <a:fillRect/>
          </a:stretch>
        </p:blipFill>
        <p:spPr>
          <a:xfrm>
            <a:off x="179616" y="2079794"/>
            <a:ext cx="6792686" cy="3527892"/>
          </a:xfrm>
          <a:prstGeom prst="rect">
            <a:avLst/>
          </a:prstGeom>
        </p:spPr>
      </p:pic>
      <p:sp>
        <p:nvSpPr>
          <p:cNvPr id="4" name="Google Shape;118;p21">
            <a:extLst>
              <a:ext uri="{FF2B5EF4-FFF2-40B4-BE49-F238E27FC236}">
                <a16:creationId xmlns:a16="http://schemas.microsoft.com/office/drawing/2014/main" id="{9AAD6A52-DE6D-A64C-CD44-59313571B564}"/>
              </a:ext>
            </a:extLst>
          </p:cNvPr>
          <p:cNvSpPr txBox="1"/>
          <p:nvPr/>
        </p:nvSpPr>
        <p:spPr>
          <a:xfrm>
            <a:off x="687642" y="5138886"/>
            <a:ext cx="2238800" cy="468800"/>
          </a:xfrm>
          <a:prstGeom prst="rect">
            <a:avLst/>
          </a:prstGeom>
          <a:noFill/>
          <a:ln>
            <a:noFill/>
          </a:ln>
        </p:spPr>
        <p:txBody>
          <a:bodyPr spcFirstLastPara="1" wrap="square" lIns="121900" tIns="121900" rIns="121900" bIns="121900" anchor="t" anchorCtr="0">
            <a:noAutofit/>
          </a:bodyPr>
          <a:lstStyle/>
          <a:p>
            <a:r>
              <a:rPr lang="en" sz="1400" b="1">
                <a:solidFill>
                  <a:schemeClr val="accent1">
                    <a:lumMod val="75000"/>
                  </a:schemeClr>
                </a:solidFill>
                <a:latin typeface="Myriad Pro" panose="020B0503030403020204" pitchFamily="34" charset="0"/>
                <a:ea typeface="Helvetica Neue"/>
                <a:cs typeface="Helvetica Neue"/>
                <a:sym typeface="Helvetica Neue"/>
              </a:rPr>
              <a:t>Panning et al. (2006)</a:t>
            </a:r>
            <a:endParaRPr sz="1400" b="1">
              <a:solidFill>
                <a:schemeClr val="accent1">
                  <a:lumMod val="75000"/>
                </a:schemeClr>
              </a:solidFill>
              <a:latin typeface="Myriad Pro" panose="020B0503030403020204" pitchFamily="34" charset="0"/>
              <a:ea typeface="Helvetica Neue"/>
              <a:cs typeface="Helvetica Neue"/>
              <a:sym typeface="Helvetica Neue"/>
            </a:endParaRPr>
          </a:p>
        </p:txBody>
      </p:sp>
      <p:sp>
        <p:nvSpPr>
          <p:cNvPr id="5" name="TextBox 4">
            <a:extLst>
              <a:ext uri="{FF2B5EF4-FFF2-40B4-BE49-F238E27FC236}">
                <a16:creationId xmlns:a16="http://schemas.microsoft.com/office/drawing/2014/main" id="{AC84CBAA-E2BD-CF8F-6297-58FF56023C78}"/>
              </a:ext>
            </a:extLst>
          </p:cNvPr>
          <p:cNvSpPr txBox="1"/>
          <p:nvPr/>
        </p:nvSpPr>
        <p:spPr>
          <a:xfrm>
            <a:off x="2787167" y="1805259"/>
            <a:ext cx="2953125" cy="400110"/>
          </a:xfrm>
          <a:prstGeom prst="rect">
            <a:avLst/>
          </a:prstGeom>
          <a:noFill/>
        </p:spPr>
        <p:txBody>
          <a:bodyPr wrap="square" rtlCol="0">
            <a:spAutoFit/>
          </a:bodyPr>
          <a:lstStyle/>
          <a:p>
            <a:r>
              <a:rPr lang="en-US" sz="2000" b="1" dirty="0">
                <a:solidFill>
                  <a:schemeClr val="accent1">
                    <a:lumMod val="75000"/>
                  </a:schemeClr>
                </a:solidFill>
                <a:latin typeface="Myriad Pro SemiCond" panose="020B0503030403020204" pitchFamily="34" charset="0"/>
              </a:rPr>
              <a:t>Flexural waves</a:t>
            </a:r>
          </a:p>
        </p:txBody>
      </p:sp>
      <p:pic>
        <p:nvPicPr>
          <p:cNvPr id="6" name="Picture 5" descr="A picture containing shape&#10;&#10;Description automatically generated">
            <a:extLst>
              <a:ext uri="{FF2B5EF4-FFF2-40B4-BE49-F238E27FC236}">
                <a16:creationId xmlns:a16="http://schemas.microsoft.com/office/drawing/2014/main" id="{4F0AEB02-E56A-80BD-BCB2-7AA9BE7BAADE}"/>
              </a:ext>
            </a:extLst>
          </p:cNvPr>
          <p:cNvPicPr>
            <a:picLocks noChangeAspect="1"/>
          </p:cNvPicPr>
          <p:nvPr/>
        </p:nvPicPr>
        <p:blipFill>
          <a:blip r:embed="rId3"/>
          <a:stretch>
            <a:fillRect/>
          </a:stretch>
        </p:blipFill>
        <p:spPr>
          <a:xfrm>
            <a:off x="6972302" y="3609340"/>
            <a:ext cx="4748650" cy="2832886"/>
          </a:xfrm>
          <a:prstGeom prst="rect">
            <a:avLst/>
          </a:prstGeom>
        </p:spPr>
      </p:pic>
      <p:pic>
        <p:nvPicPr>
          <p:cNvPr id="7" name="Picture 6" descr="Diagram&#10;&#10;Description automatically generated">
            <a:extLst>
              <a:ext uri="{FF2B5EF4-FFF2-40B4-BE49-F238E27FC236}">
                <a16:creationId xmlns:a16="http://schemas.microsoft.com/office/drawing/2014/main" id="{8E647F84-093B-3442-58A2-D9A73E888187}"/>
              </a:ext>
            </a:extLst>
          </p:cNvPr>
          <p:cNvPicPr>
            <a:picLocks noChangeAspect="1"/>
          </p:cNvPicPr>
          <p:nvPr/>
        </p:nvPicPr>
        <p:blipFill rotWithShape="1">
          <a:blip r:embed="rId4"/>
          <a:srcRect l="48870" b="51092"/>
          <a:stretch/>
        </p:blipFill>
        <p:spPr>
          <a:xfrm>
            <a:off x="8226237" y="761970"/>
            <a:ext cx="2953125" cy="2486689"/>
          </a:xfrm>
          <a:prstGeom prst="rect">
            <a:avLst/>
          </a:prstGeom>
        </p:spPr>
      </p:pic>
    </p:spTree>
    <p:extLst>
      <p:ext uri="{BB962C8B-B14F-4D97-AF65-F5344CB8AC3E}">
        <p14:creationId xmlns:p14="http://schemas.microsoft.com/office/powerpoint/2010/main" val="2913349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CF46-600B-5431-7E37-960DD98D3D76}"/>
              </a:ext>
            </a:extLst>
          </p:cNvPr>
          <p:cNvSpPr>
            <a:spLocks noGrp="1"/>
          </p:cNvSpPr>
          <p:nvPr>
            <p:ph type="title"/>
          </p:nvPr>
        </p:nvSpPr>
        <p:spPr/>
        <p:txBody>
          <a:bodyPr/>
          <a:lstStyle/>
          <a:p>
            <a:r>
              <a:rPr lang="en-US" dirty="0"/>
              <a:t>Distributed Acoustic Sensing</a:t>
            </a:r>
            <a:r>
              <a:rPr lang="en-US"/>
              <a:t> (DAS)</a:t>
            </a:r>
            <a:endParaRPr lang="en-US" dirty="0"/>
          </a:p>
        </p:txBody>
      </p:sp>
      <p:pic>
        <p:nvPicPr>
          <p:cNvPr id="2050" name="Picture 2" descr="Principles of DAS and a synthetic demonstration. (a) A DAS unit attaches to one end of a long optical fiber cable, sends laser pulses (harmonic or chirp) to the fiber, and interrogates the Rayleigh backscattered light from intrinsic fiber defects. The data processing and storage occur in real time within the DAS unit. (b) Synthetic time series of backscattering power, with the two‐way time of flight converted to distance along fiber from the interrogator. The blue trace is the reference and the red is after applying a uniform strain to a ∼1‐kilometer‐long section of fiber starting from 10 km (gray zone in all panels). (c) The changes in power due to the perturbation, that is, the difference between the two time series in (b). (d,e) Zoom into a 300 m section around 10 km, showing changes in power and phase, respectively. The slope of the phase differences quantitatively measures the magnitude of the applied along‐fiber strain, zero before 10 km and constant after 10 km. The steps in (e), fading points, are caused by near‐zero backscattering power and therefore uncertain measurements of phases. Fading points can be mitigated by multiple laser pulses with different frequencies or a chirp instead of harmonics (e.g., Costa et al., 2019).">
            <a:extLst>
              <a:ext uri="{FF2B5EF4-FFF2-40B4-BE49-F238E27FC236}">
                <a16:creationId xmlns:a16="http://schemas.microsoft.com/office/drawing/2014/main" id="{9F1E31EB-A0E4-D2D0-DF57-EE76037451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9885"/>
          <a:stretch/>
        </p:blipFill>
        <p:spPr bwMode="auto">
          <a:xfrm>
            <a:off x="5691268" y="1001688"/>
            <a:ext cx="6030893" cy="15158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F72BDF8-4F7F-D8BE-FDD0-CB18C5F49850}"/>
              </a:ext>
            </a:extLst>
          </p:cNvPr>
          <p:cNvSpPr txBox="1"/>
          <p:nvPr/>
        </p:nvSpPr>
        <p:spPr>
          <a:xfrm>
            <a:off x="186061" y="1001688"/>
            <a:ext cx="5505207"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ontserrat Medium" pitchFamily="2" charset="77"/>
              </a:rPr>
              <a:t>DAS utilizes fiberoptic cables (commonly used for telecommunications) as a new type of seismic instrument (really a strain meter).</a:t>
            </a:r>
          </a:p>
          <a:p>
            <a:pPr marL="285750" indent="-285750">
              <a:buFont typeface="Arial" panose="020B0604020202020204" pitchFamily="34" charset="0"/>
              <a:buChar char="•"/>
            </a:pPr>
            <a:endParaRPr lang="en-US" sz="1600" dirty="0">
              <a:latin typeface="Montserrat Medium" pitchFamily="2" charset="77"/>
            </a:endParaRPr>
          </a:p>
          <a:p>
            <a:pPr marL="285750" indent="-285750">
              <a:buFont typeface="Arial" panose="020B0604020202020204" pitchFamily="34" charset="0"/>
              <a:buChar char="•"/>
            </a:pPr>
            <a:r>
              <a:rPr lang="en-US" sz="1600" dirty="0">
                <a:latin typeface="Montserrat Medium" pitchFamily="2" charset="77"/>
              </a:rPr>
              <a:t>As a laser pulse travels through the cable, imperfections in the cable cause light to be back-scattered to the interrogator. </a:t>
            </a:r>
            <a:r>
              <a:rPr lang="en-US" sz="1600" b="1" dirty="0">
                <a:latin typeface="Montserrat Medium" pitchFamily="2" charset="77"/>
              </a:rPr>
              <a:t>Small strains in the cable (e.g., due to seismic waves passing through) cause phase shifts in the back-scattered energy</a:t>
            </a:r>
            <a:r>
              <a:rPr lang="en-US" sz="1600" dirty="0">
                <a:latin typeface="Montserrat Medium" pitchFamily="2" charset="77"/>
              </a:rPr>
              <a:t>. </a:t>
            </a:r>
          </a:p>
          <a:p>
            <a:pPr marL="285750" indent="-285750">
              <a:buFont typeface="Arial" panose="020B0604020202020204" pitchFamily="34" charset="0"/>
              <a:buChar char="•"/>
            </a:pPr>
            <a:endParaRPr lang="en-US" sz="1600" dirty="0">
              <a:latin typeface="Montserrat Medium" pitchFamily="2" charset="77"/>
            </a:endParaRPr>
          </a:p>
          <a:p>
            <a:pPr marL="285750" indent="-285750">
              <a:buFont typeface="Arial" panose="020B0604020202020204" pitchFamily="34" charset="0"/>
              <a:buChar char="•"/>
            </a:pPr>
            <a:r>
              <a:rPr lang="en-US" sz="1600" dirty="0">
                <a:latin typeface="Montserrat Medium" pitchFamily="2" charset="77"/>
              </a:rPr>
              <a:t>Position changes of anomalies are tiny! (10’s of nanometers). Resulting time shifts can be as small as fractions of a femtosecond.</a:t>
            </a:r>
          </a:p>
          <a:p>
            <a:pPr marL="285750" indent="-285750">
              <a:buFont typeface="Arial" panose="020B0604020202020204" pitchFamily="34" charset="0"/>
              <a:buChar char="•"/>
            </a:pPr>
            <a:endParaRPr lang="en-US" sz="1600" dirty="0">
              <a:latin typeface="Montserrat Medium" pitchFamily="2" charset="77"/>
            </a:endParaRPr>
          </a:p>
          <a:p>
            <a:pPr marL="285750" indent="-285750">
              <a:buFont typeface="Arial" panose="020B0604020202020204" pitchFamily="34" charset="0"/>
              <a:buChar char="•"/>
            </a:pPr>
            <a:r>
              <a:rPr lang="en-US" sz="1600" dirty="0">
                <a:latin typeface="Montserrat Medium" pitchFamily="2" charset="77"/>
              </a:rPr>
              <a:t>Effectively, this technique is used to turn a linear cable into a nearly continuous line of seismic sensors.</a:t>
            </a:r>
          </a:p>
          <a:p>
            <a:pPr marL="285750" indent="-285750">
              <a:buFont typeface="Arial" panose="020B0604020202020204" pitchFamily="34" charset="0"/>
              <a:buChar char="•"/>
            </a:pPr>
            <a:endParaRPr lang="en-US" sz="1600" dirty="0">
              <a:latin typeface="Montserrat Medium" pitchFamily="2" charset="77"/>
            </a:endParaRPr>
          </a:p>
          <a:p>
            <a:pPr marL="285750" indent="-285750">
              <a:buFont typeface="Arial" panose="020B0604020202020204" pitchFamily="34" charset="0"/>
              <a:buChar char="•"/>
            </a:pPr>
            <a:r>
              <a:rPr lang="en-US" sz="1600" dirty="0">
                <a:latin typeface="Montserrat Medium" pitchFamily="2" charset="77"/>
              </a:rPr>
              <a:t>Number of  channels determined by total length of fiber, and the ‘gauge length’ (~ 1 - 10 m)</a:t>
            </a:r>
          </a:p>
        </p:txBody>
      </p:sp>
      <p:pic>
        <p:nvPicPr>
          <p:cNvPr id="5" name="Picture 4" descr="Diagram&#10;&#10;Description automatically generated with medium confidence">
            <a:extLst>
              <a:ext uri="{FF2B5EF4-FFF2-40B4-BE49-F238E27FC236}">
                <a16:creationId xmlns:a16="http://schemas.microsoft.com/office/drawing/2014/main" id="{38068880-1CA0-E521-C93E-A46C22FA27EB}"/>
              </a:ext>
            </a:extLst>
          </p:cNvPr>
          <p:cNvPicPr>
            <a:picLocks noChangeAspect="1"/>
          </p:cNvPicPr>
          <p:nvPr/>
        </p:nvPicPr>
        <p:blipFill>
          <a:blip r:embed="rId3"/>
          <a:stretch>
            <a:fillRect/>
          </a:stretch>
        </p:blipFill>
        <p:spPr>
          <a:xfrm>
            <a:off x="6132365" y="2587014"/>
            <a:ext cx="5256071" cy="1296872"/>
          </a:xfrm>
          <a:prstGeom prst="rect">
            <a:avLst/>
          </a:prstGeom>
        </p:spPr>
      </p:pic>
      <p:pic>
        <p:nvPicPr>
          <p:cNvPr id="7" name="Picture 6" descr="Diagram&#10;&#10;Description automatically generated">
            <a:extLst>
              <a:ext uri="{FF2B5EF4-FFF2-40B4-BE49-F238E27FC236}">
                <a16:creationId xmlns:a16="http://schemas.microsoft.com/office/drawing/2014/main" id="{DEC12FF5-881A-7F0E-9941-EB3F7E5FC2D9}"/>
              </a:ext>
            </a:extLst>
          </p:cNvPr>
          <p:cNvPicPr>
            <a:picLocks noChangeAspect="1"/>
          </p:cNvPicPr>
          <p:nvPr/>
        </p:nvPicPr>
        <p:blipFill>
          <a:blip r:embed="rId4"/>
          <a:stretch>
            <a:fillRect/>
          </a:stretch>
        </p:blipFill>
        <p:spPr>
          <a:xfrm>
            <a:off x="6220977" y="3953361"/>
            <a:ext cx="5078845" cy="2705438"/>
          </a:xfrm>
          <a:prstGeom prst="rect">
            <a:avLst/>
          </a:prstGeom>
        </p:spPr>
      </p:pic>
      <p:sp>
        <p:nvSpPr>
          <p:cNvPr id="8" name="TextBox 7">
            <a:extLst>
              <a:ext uri="{FF2B5EF4-FFF2-40B4-BE49-F238E27FC236}">
                <a16:creationId xmlns:a16="http://schemas.microsoft.com/office/drawing/2014/main" id="{EA45A320-A085-1A6A-0455-5DABBD10584F}"/>
              </a:ext>
            </a:extLst>
          </p:cNvPr>
          <p:cNvSpPr txBox="1"/>
          <p:nvPr/>
        </p:nvSpPr>
        <p:spPr>
          <a:xfrm>
            <a:off x="6220977" y="6561909"/>
            <a:ext cx="3671454" cy="276999"/>
          </a:xfrm>
          <a:prstGeom prst="rect">
            <a:avLst/>
          </a:prstGeom>
          <a:noFill/>
        </p:spPr>
        <p:txBody>
          <a:bodyPr wrap="square" rtlCol="0">
            <a:spAutoFit/>
          </a:bodyPr>
          <a:lstStyle/>
          <a:p>
            <a:r>
              <a:rPr lang="en-US" sz="1200" dirty="0">
                <a:latin typeface="Montserrat Light" pitchFamily="2" charset="77"/>
              </a:rPr>
              <a:t>Lindsey &amp; Martin, 2021</a:t>
            </a:r>
          </a:p>
        </p:txBody>
      </p:sp>
      <p:sp>
        <p:nvSpPr>
          <p:cNvPr id="9" name="TextBox 8">
            <a:extLst>
              <a:ext uri="{FF2B5EF4-FFF2-40B4-BE49-F238E27FC236}">
                <a16:creationId xmlns:a16="http://schemas.microsoft.com/office/drawing/2014/main" id="{73109FFC-4D26-A89C-1948-7D45F1BA1EF7}"/>
              </a:ext>
            </a:extLst>
          </p:cNvPr>
          <p:cNvSpPr txBox="1"/>
          <p:nvPr/>
        </p:nvSpPr>
        <p:spPr>
          <a:xfrm>
            <a:off x="10215999" y="2098985"/>
            <a:ext cx="1172437" cy="276999"/>
          </a:xfrm>
          <a:prstGeom prst="rect">
            <a:avLst/>
          </a:prstGeom>
          <a:noFill/>
        </p:spPr>
        <p:txBody>
          <a:bodyPr wrap="square" rtlCol="0">
            <a:spAutoFit/>
          </a:bodyPr>
          <a:lstStyle/>
          <a:p>
            <a:r>
              <a:rPr lang="en-US" sz="1200" dirty="0">
                <a:latin typeface="Montserrat Light" pitchFamily="2" charset="77"/>
              </a:rPr>
              <a:t>Zhan, 2020</a:t>
            </a:r>
          </a:p>
        </p:txBody>
      </p:sp>
      <p:sp>
        <p:nvSpPr>
          <p:cNvPr id="10" name="TextBox 9">
            <a:extLst>
              <a:ext uri="{FF2B5EF4-FFF2-40B4-BE49-F238E27FC236}">
                <a16:creationId xmlns:a16="http://schemas.microsoft.com/office/drawing/2014/main" id="{DEDD1256-F856-18C8-18B0-D539B30C1C28}"/>
              </a:ext>
            </a:extLst>
          </p:cNvPr>
          <p:cNvSpPr txBox="1"/>
          <p:nvPr/>
        </p:nvSpPr>
        <p:spPr>
          <a:xfrm>
            <a:off x="6719049" y="2286706"/>
            <a:ext cx="4336473" cy="461665"/>
          </a:xfrm>
          <a:prstGeom prst="rect">
            <a:avLst/>
          </a:prstGeom>
          <a:noFill/>
        </p:spPr>
        <p:txBody>
          <a:bodyPr wrap="square" rtlCol="0">
            <a:spAutoFit/>
          </a:bodyPr>
          <a:lstStyle/>
          <a:p>
            <a:r>
              <a:rPr lang="en-US" sz="1200" b="1" dirty="0">
                <a:latin typeface="Montserrat" pitchFamily="2" charset="77"/>
              </a:rPr>
              <a:t>Rayleigh scattering causes signal strength to diminish by 0.15 – 0.2 dB / km</a:t>
            </a:r>
          </a:p>
        </p:txBody>
      </p:sp>
    </p:spTree>
    <p:extLst>
      <p:ext uri="{BB962C8B-B14F-4D97-AF65-F5344CB8AC3E}">
        <p14:creationId xmlns:p14="http://schemas.microsoft.com/office/powerpoint/2010/main" val="790733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B1AA0D0-2E23-0A20-E0BA-9E12FEA622BB}"/>
              </a:ext>
            </a:extLst>
          </p:cNvPr>
          <p:cNvSpPr txBox="1">
            <a:spLocks/>
          </p:cNvSpPr>
          <p:nvPr/>
        </p:nvSpPr>
        <p:spPr>
          <a:xfrm>
            <a:off x="532427" y="52858"/>
            <a:ext cx="9144000" cy="609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a:latin typeface="Roboto" panose="02000000000000000000" pitchFamily="2" charset="0"/>
                <a:ea typeface="Roboto" panose="02000000000000000000" pitchFamily="2" charset="0"/>
              </a:rPr>
              <a:t>Class schedule</a:t>
            </a:r>
          </a:p>
        </p:txBody>
      </p:sp>
      <p:graphicFrame>
        <p:nvGraphicFramePr>
          <p:cNvPr id="2" name="Table 1">
            <a:extLst>
              <a:ext uri="{FF2B5EF4-FFF2-40B4-BE49-F238E27FC236}">
                <a16:creationId xmlns:a16="http://schemas.microsoft.com/office/drawing/2014/main" id="{B7058B99-03DF-6C00-8765-37E1D31EE436}"/>
              </a:ext>
            </a:extLst>
          </p:cNvPr>
          <p:cNvGraphicFramePr>
            <a:graphicFrameLocks noGrp="1"/>
          </p:cNvGraphicFramePr>
          <p:nvPr/>
        </p:nvGraphicFramePr>
        <p:xfrm>
          <a:off x="234878" y="662457"/>
          <a:ext cx="6258070" cy="6021025"/>
        </p:xfrm>
        <a:graphic>
          <a:graphicData uri="http://schemas.openxmlformats.org/drawingml/2006/table">
            <a:tbl>
              <a:tblPr firstRow="1" firstCol="1" bandRow="1">
                <a:tableStyleId>{5C22544A-7EE6-4342-B048-85BDC9FD1C3A}</a:tableStyleId>
              </a:tblPr>
              <a:tblGrid>
                <a:gridCol w="607515">
                  <a:extLst>
                    <a:ext uri="{9D8B030D-6E8A-4147-A177-3AD203B41FA5}">
                      <a16:colId xmlns:a16="http://schemas.microsoft.com/office/drawing/2014/main" val="1056481097"/>
                    </a:ext>
                  </a:extLst>
                </a:gridCol>
                <a:gridCol w="1068703">
                  <a:extLst>
                    <a:ext uri="{9D8B030D-6E8A-4147-A177-3AD203B41FA5}">
                      <a16:colId xmlns:a16="http://schemas.microsoft.com/office/drawing/2014/main" val="2611648886"/>
                    </a:ext>
                  </a:extLst>
                </a:gridCol>
                <a:gridCol w="2075688">
                  <a:extLst>
                    <a:ext uri="{9D8B030D-6E8A-4147-A177-3AD203B41FA5}">
                      <a16:colId xmlns:a16="http://schemas.microsoft.com/office/drawing/2014/main" val="934382152"/>
                    </a:ext>
                  </a:extLst>
                </a:gridCol>
                <a:gridCol w="2506164">
                  <a:extLst>
                    <a:ext uri="{9D8B030D-6E8A-4147-A177-3AD203B41FA5}">
                      <a16:colId xmlns:a16="http://schemas.microsoft.com/office/drawing/2014/main" val="1731134014"/>
                    </a:ext>
                  </a:extLst>
                </a:gridCol>
              </a:tblGrid>
              <a:tr h="137081">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Dates</a:t>
                      </a:r>
                    </a:p>
                  </a:txBody>
                  <a:tcPr marL="53798" marR="53798" marT="0" marB="0"/>
                </a:tc>
                <a:tc>
                  <a:txBody>
                    <a:bodyPr/>
                    <a:lstStyle/>
                    <a:p>
                      <a:pPr marL="0" marR="0">
                        <a:spcBef>
                          <a:spcPts val="0"/>
                        </a:spcBef>
                        <a:spcAft>
                          <a:spcPts val="0"/>
                        </a:spcAft>
                      </a:pPr>
                      <a:r>
                        <a:rPr lang="en-US" sz="900">
                          <a:effectLst/>
                        </a:rPr>
                        <a:t>Topic</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assignment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8131412"/>
                  </a:ext>
                </a:extLst>
              </a:tr>
              <a:tr h="252853">
                <a:tc>
                  <a:txBody>
                    <a:bodyPr/>
                    <a:lstStyle/>
                    <a:p>
                      <a:pPr marL="0" marR="0">
                        <a:spcBef>
                          <a:spcPts val="0"/>
                        </a:spcBef>
                        <a:spcAft>
                          <a:spcPts val="0"/>
                        </a:spcAft>
                      </a:pPr>
                      <a:r>
                        <a:rPr lang="en-US" sz="900">
                          <a:effectLst/>
                        </a:rPr>
                        <a:t>Week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17, Jan 19</a:t>
                      </a:r>
                    </a:p>
                  </a:txBody>
                  <a:tcPr marL="53798" marR="53798" marT="0" marB="0"/>
                </a:tc>
                <a:tc>
                  <a:txBody>
                    <a:bodyPr/>
                    <a:lstStyle/>
                    <a:p>
                      <a:pPr marL="0" marR="0">
                        <a:spcBef>
                          <a:spcPts val="0"/>
                        </a:spcBef>
                        <a:spcAft>
                          <a:spcPts val="0"/>
                        </a:spcAft>
                      </a:pPr>
                      <a:r>
                        <a:rPr lang="en-US" sz="900">
                          <a:effectLst/>
                        </a:rPr>
                        <a:t>Course overview</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1: Python crash course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822876661"/>
                  </a:ext>
                </a:extLst>
              </a:tr>
              <a:tr h="358882">
                <a:tc>
                  <a:txBody>
                    <a:bodyPr/>
                    <a:lstStyle/>
                    <a:p>
                      <a:pPr marL="0" marR="0">
                        <a:spcBef>
                          <a:spcPts val="0"/>
                        </a:spcBef>
                        <a:spcAft>
                          <a:spcPts val="0"/>
                        </a:spcAft>
                      </a:pPr>
                      <a:r>
                        <a:rPr lang="en-US" sz="900">
                          <a:effectLst/>
                        </a:rPr>
                        <a:t>Week 2:</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24, Jan 26</a:t>
                      </a:r>
                    </a:p>
                  </a:txBody>
                  <a:tcPr marL="53798" marR="53798" marT="0" marB="0"/>
                </a:tc>
                <a:tc>
                  <a:txBody>
                    <a:bodyPr/>
                    <a:lstStyle/>
                    <a:p>
                      <a:pPr marL="0" marR="0">
                        <a:spcBef>
                          <a:spcPts val="0"/>
                        </a:spcBef>
                        <a:spcAft>
                          <a:spcPts val="0"/>
                        </a:spcAft>
                      </a:pPr>
                      <a:r>
                        <a:rPr lang="en-US" sz="900">
                          <a:effectLst/>
                        </a:rPr>
                        <a:t>Seismic signal processing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2: Introduction to </a:t>
                      </a:r>
                      <a:r>
                        <a:rPr lang="en-US" sz="900" err="1">
                          <a:effectLst/>
                        </a:rPr>
                        <a:t>Obspy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464603341"/>
                  </a:ext>
                </a:extLst>
              </a:tr>
              <a:tr h="358882">
                <a:tc>
                  <a:txBody>
                    <a:bodyPr/>
                    <a:lstStyle/>
                    <a:p>
                      <a:pPr marL="0" marR="0">
                        <a:spcBef>
                          <a:spcPts val="0"/>
                        </a:spcBef>
                        <a:spcAft>
                          <a:spcPts val="0"/>
                        </a:spcAft>
                      </a:pPr>
                      <a:r>
                        <a:rPr lang="en-US" sz="900">
                          <a:effectLst/>
                        </a:rPr>
                        <a:t>Week 3:</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31, Feb 2</a:t>
                      </a:r>
                    </a:p>
                  </a:txBody>
                  <a:tcPr marL="53798" marR="53798" marT="0" marB="0"/>
                </a:tc>
                <a:tc>
                  <a:txBody>
                    <a:bodyPr/>
                    <a:lstStyle/>
                    <a:p>
                      <a:pPr marL="0" marR="0">
                        <a:spcBef>
                          <a:spcPts val="0"/>
                        </a:spcBef>
                        <a:spcAft>
                          <a:spcPts val="0"/>
                        </a:spcAft>
                      </a:pPr>
                      <a:r>
                        <a:rPr lang="en-US" sz="900">
                          <a:effectLst/>
                        </a:rPr>
                        <a:t>Moment Tensors/ Inverse methods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Lab 3: Moment tensor inversion</a:t>
                      </a:r>
                    </a:p>
                  </a:txBody>
                  <a:tcPr marL="53798" marR="53798" marT="0" marB="0"/>
                </a:tc>
                <a:extLst>
                  <a:ext uri="{0D108BD9-81ED-4DB2-BD59-A6C34878D82A}">
                    <a16:rowId xmlns:a16="http://schemas.microsoft.com/office/drawing/2014/main" val="2061944113"/>
                  </a:ext>
                </a:extLst>
              </a:tr>
              <a:tr h="358882">
                <a:tc>
                  <a:txBody>
                    <a:bodyPr/>
                    <a:lstStyle/>
                    <a:p>
                      <a:pPr marL="0" marR="0">
                        <a:spcBef>
                          <a:spcPts val="0"/>
                        </a:spcBef>
                        <a:spcAft>
                          <a:spcPts val="0"/>
                        </a:spcAft>
                      </a:pPr>
                      <a:r>
                        <a:rPr lang="en-US" sz="900">
                          <a:effectLst/>
                        </a:rPr>
                        <a:t>Week 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7, Feb 9</a:t>
                      </a:r>
                    </a:p>
                  </a:txBody>
                  <a:tcPr marL="53798" marR="53798" marT="0" marB="0"/>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 </a:t>
                      </a:r>
                      <a:r>
                        <a:rPr lang="en-US" sz="1000">
                          <a:effectLst/>
                          <a:latin typeface="Calibri" panose="020F0502020204030204" pitchFamily="34" charset="0"/>
                          <a:ea typeface="Calibri" panose="020F0502020204030204" pitchFamily="34" charset="0"/>
                          <a:cs typeface="Times New Roman" panose="02020603050405020304" pitchFamily="18" charset="0"/>
                        </a:rPr>
                        <a:t>No class, Ross ill</a:t>
                      </a:r>
                    </a:p>
                  </a:txBody>
                  <a:tcPr marL="53798" marR="53798" marT="0" marB="0"/>
                </a:tc>
                <a:tc>
                  <a:txBody>
                    <a:bodyPr/>
                    <a:lstStyle/>
                    <a:p>
                      <a:pPr marL="0" marR="0">
                        <a:spcBef>
                          <a:spcPts val="0"/>
                        </a:spcBef>
                        <a:spcAft>
                          <a:spcPts val="0"/>
                        </a:spcAft>
                      </a:pPr>
                      <a:r>
                        <a:rPr lang="en-US" sz="900">
                          <a:effectLst/>
                        </a:rPr>
                        <a:t>Seismic wave propagation 1</a:t>
                      </a:r>
                    </a:p>
                  </a:txBody>
                  <a:tcPr marL="53798" marR="53798" marT="0" marB="0"/>
                </a:tc>
                <a:extLst>
                  <a:ext uri="{0D108BD9-81ED-4DB2-BD59-A6C34878D82A}">
                    <a16:rowId xmlns:a16="http://schemas.microsoft.com/office/drawing/2014/main" val="2693773280"/>
                  </a:ext>
                </a:extLst>
              </a:tr>
              <a:tr h="358882">
                <a:tc>
                  <a:txBody>
                    <a:bodyPr/>
                    <a:lstStyle/>
                    <a:p>
                      <a:pPr marL="0" marR="0">
                        <a:spcBef>
                          <a:spcPts val="0"/>
                        </a:spcBef>
                        <a:spcAft>
                          <a:spcPts val="0"/>
                        </a:spcAft>
                      </a:pPr>
                      <a:r>
                        <a:rPr lang="en-US" sz="900">
                          <a:effectLst/>
                        </a:rPr>
                        <a:t>Week 5:</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14, Feb 16</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4: Reference Earth models: The “1D” Earth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Seismic wave propagation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924890066"/>
                  </a:ext>
                </a:extLst>
              </a:tr>
              <a:tr h="358882">
                <a:tc>
                  <a:txBody>
                    <a:bodyPr/>
                    <a:lstStyle/>
                    <a:p>
                      <a:pPr marL="0" marR="0">
                        <a:spcBef>
                          <a:spcPts val="0"/>
                        </a:spcBef>
                        <a:spcAft>
                          <a:spcPts val="0"/>
                        </a:spcAft>
                      </a:pPr>
                      <a:r>
                        <a:rPr lang="en-US" sz="900">
                          <a:effectLst/>
                        </a:rPr>
                        <a:t>Week 6:</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21, Feb 23</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5: Surface wave dispersion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Calibri" panose="020F0502020204030204" pitchFamily="34" charset="0"/>
                          <a:cs typeface="Times New Roman" panose="02020603050405020304" pitchFamily="18" charset="0"/>
                        </a:rPr>
                        <a:t> Surface waves and normal modes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579852334"/>
                  </a:ext>
                </a:extLst>
              </a:tr>
              <a:tr h="358882">
                <a:tc>
                  <a:txBody>
                    <a:bodyPr/>
                    <a:lstStyle/>
                    <a:p>
                      <a:pPr marL="0" marR="0">
                        <a:spcBef>
                          <a:spcPts val="0"/>
                        </a:spcBef>
                        <a:spcAft>
                          <a:spcPts val="0"/>
                        </a:spcAft>
                      </a:pPr>
                      <a:r>
                        <a:rPr lang="en-US" sz="900">
                          <a:effectLst/>
                        </a:rPr>
                        <a:t>Week 7:</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28, Mar 2</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6: Normal modes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Imaging Earth Structure 1:</a:t>
                      </a:r>
                    </a:p>
                    <a:p>
                      <a:pPr marL="0" marR="0">
                        <a:spcBef>
                          <a:spcPts val="0"/>
                        </a:spcBef>
                        <a:spcAft>
                          <a:spcPts val="0"/>
                        </a:spcAft>
                      </a:pPr>
                      <a:r>
                        <a:rPr lang="en-US" sz="900">
                          <a:effectLst/>
                        </a:rPr>
                        <a:t>Seismic tomography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063991704"/>
                  </a:ext>
                </a:extLst>
              </a:tr>
              <a:tr h="358882">
                <a:tc>
                  <a:txBody>
                    <a:bodyPr/>
                    <a:lstStyle/>
                    <a:p>
                      <a:pPr marL="0" marR="0">
                        <a:spcBef>
                          <a:spcPts val="0"/>
                        </a:spcBef>
                        <a:spcAft>
                          <a:spcPts val="0"/>
                        </a:spcAft>
                      </a:pPr>
                      <a:r>
                        <a:rPr lang="en-US" sz="900">
                          <a:effectLst/>
                        </a:rPr>
                        <a:t>Week 8:</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7, Mar 9</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7: Seismic Tomography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Imaging Earth Structure 2:</a:t>
                      </a:r>
                    </a:p>
                    <a:p>
                      <a:pPr marL="0" marR="0">
                        <a:spcBef>
                          <a:spcPts val="0"/>
                        </a:spcBef>
                        <a:spcAft>
                          <a:spcPts val="0"/>
                        </a:spcAft>
                      </a:pPr>
                      <a:r>
                        <a:rPr lang="en-US" sz="900">
                          <a:effectLst/>
                        </a:rPr>
                        <a:t>Seismic discontinuities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 Research paper discussion</a:t>
                      </a:r>
                    </a:p>
                  </a:txBody>
                  <a:tcPr marL="53798" marR="53798" marT="0" marB="0"/>
                </a:tc>
                <a:extLst>
                  <a:ext uri="{0D108BD9-81ED-4DB2-BD59-A6C34878D82A}">
                    <a16:rowId xmlns:a16="http://schemas.microsoft.com/office/drawing/2014/main" val="3113921085"/>
                  </a:ext>
                </a:extLst>
              </a:tr>
              <a:tr h="448870">
                <a:tc>
                  <a:txBody>
                    <a:bodyPr/>
                    <a:lstStyle/>
                    <a:p>
                      <a:pPr marL="0" marR="0">
                        <a:spcBef>
                          <a:spcPts val="0"/>
                        </a:spcBef>
                        <a:spcAft>
                          <a:spcPts val="0"/>
                        </a:spcAft>
                      </a:pPr>
                      <a:r>
                        <a:rPr lang="en-US" sz="900">
                          <a:effectLst/>
                        </a:rPr>
                        <a:t>Week 9:</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Spring break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613328099"/>
                  </a:ext>
                </a:extLst>
              </a:tr>
              <a:tr h="358882">
                <a:tc>
                  <a:txBody>
                    <a:bodyPr/>
                    <a:lstStyle/>
                    <a:p>
                      <a:pPr marL="0" marR="0">
                        <a:spcBef>
                          <a:spcPts val="0"/>
                        </a:spcBef>
                        <a:spcAft>
                          <a:spcPts val="0"/>
                        </a:spcAft>
                      </a:pPr>
                      <a:r>
                        <a:rPr lang="en-US" sz="900">
                          <a:effectLst/>
                        </a:rPr>
                        <a:t>Week 10:</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21, Mar 23</a:t>
                      </a: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Lab 8. Receiver Functions</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 Anisotropy and anelasticity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2213576"/>
                  </a:ext>
                </a:extLst>
              </a:tr>
              <a:tr h="358882">
                <a:tc>
                  <a:txBody>
                    <a:bodyPr/>
                    <a:lstStyle/>
                    <a:p>
                      <a:pPr marL="0" marR="0">
                        <a:spcBef>
                          <a:spcPts val="0"/>
                        </a:spcBef>
                        <a:spcAft>
                          <a:spcPts val="0"/>
                        </a:spcAft>
                      </a:pPr>
                      <a:r>
                        <a:rPr lang="en-US" sz="900">
                          <a:effectLst/>
                        </a:rPr>
                        <a:t>Week 11:</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28, Mar 30</a:t>
                      </a:r>
                    </a:p>
                  </a:txBody>
                  <a:tcPr marL="53798" marR="53798" marT="0" marB="0"/>
                </a:tc>
                <a:tc>
                  <a:txBody>
                    <a:bodyPr/>
                    <a:lstStyle/>
                    <a:p>
                      <a:pPr marL="0" marR="0">
                        <a:spcBef>
                          <a:spcPts val="0"/>
                        </a:spcBef>
                        <a:spcAft>
                          <a:spcPts val="0"/>
                        </a:spcAft>
                      </a:pPr>
                      <a:r>
                        <a:rPr lang="en-US" sz="900">
                          <a:effectLst/>
                        </a:rPr>
                        <a:t>Planetary seismology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9: </a:t>
                      </a:r>
                      <a:r>
                        <a:rPr lang="en-US" sz="900" err="1">
                          <a:effectLst/>
                        </a:rPr>
                        <a:t>InSight</a:t>
                      </a:r>
                      <a:r>
                        <a:rPr lang="en-US" sz="900">
                          <a:effectLst/>
                        </a:rPr>
                        <a:t>- Seismology on Mars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4229716373"/>
                  </a:ext>
                </a:extLst>
              </a:tr>
              <a:tr h="358882">
                <a:tc>
                  <a:txBody>
                    <a:bodyPr/>
                    <a:lstStyle/>
                    <a:p>
                      <a:pPr marL="0" marR="0">
                        <a:spcBef>
                          <a:spcPts val="0"/>
                        </a:spcBef>
                        <a:spcAft>
                          <a:spcPts val="0"/>
                        </a:spcAft>
                      </a:pPr>
                      <a:r>
                        <a:rPr lang="en-US" sz="900">
                          <a:effectLst/>
                        </a:rPr>
                        <a:t>Week 12:</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4, Apr 6</a:t>
                      </a:r>
                    </a:p>
                  </a:txBody>
                  <a:tcPr marL="53798" marR="53798" marT="0" marB="0"/>
                </a:tc>
                <a:tc>
                  <a:txBody>
                    <a:bodyPr/>
                    <a:lstStyle/>
                    <a:p>
                      <a:pPr marL="0" marR="0">
                        <a:spcBef>
                          <a:spcPts val="0"/>
                        </a:spcBef>
                        <a:spcAft>
                          <a:spcPts val="0"/>
                        </a:spcAft>
                      </a:pPr>
                      <a:r>
                        <a:rPr lang="en-US" sz="900">
                          <a:effectLst/>
                        </a:rPr>
                        <a:t>Planetary seismology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643703434"/>
                  </a:ext>
                </a:extLst>
              </a:tr>
              <a:tr h="358882">
                <a:tc>
                  <a:txBody>
                    <a:bodyPr/>
                    <a:lstStyle/>
                    <a:p>
                      <a:pPr marL="0" marR="0">
                        <a:spcBef>
                          <a:spcPts val="0"/>
                        </a:spcBef>
                        <a:spcAft>
                          <a:spcPts val="0"/>
                        </a:spcAft>
                      </a:pPr>
                      <a:r>
                        <a:rPr lang="en-US" sz="900">
                          <a:effectLst/>
                        </a:rPr>
                        <a:t>Week 13:</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11, Apr 13</a:t>
                      </a:r>
                    </a:p>
                  </a:txBody>
                  <a:tcPr marL="53798" marR="53798" marT="0" marB="0"/>
                </a:tc>
                <a:tc>
                  <a:txBody>
                    <a:bodyPr/>
                    <a:lstStyle/>
                    <a:p>
                      <a:pPr marL="0" marR="0">
                        <a:spcBef>
                          <a:spcPts val="0"/>
                        </a:spcBef>
                        <a:spcAft>
                          <a:spcPts val="0"/>
                        </a:spcAft>
                      </a:pPr>
                      <a:r>
                        <a:rPr lang="en-US" sz="900">
                          <a:effectLst/>
                        </a:rPr>
                        <a:t>Machine learning in seismology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10: Earthquake detection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612796272"/>
                  </a:ext>
                </a:extLst>
              </a:tr>
              <a:tr h="358882">
                <a:tc>
                  <a:txBody>
                    <a:bodyPr/>
                    <a:lstStyle/>
                    <a:p>
                      <a:pPr marL="0" marR="0">
                        <a:spcBef>
                          <a:spcPts val="0"/>
                        </a:spcBef>
                        <a:spcAft>
                          <a:spcPts val="0"/>
                        </a:spcAft>
                      </a:pPr>
                      <a:r>
                        <a:rPr lang="en-US" sz="900">
                          <a:effectLst/>
                        </a:rPr>
                        <a:t>Week 14:</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18, Apr 20</a:t>
                      </a:r>
                    </a:p>
                  </a:txBody>
                  <a:tcPr marL="53798" marR="53798" marT="0" marB="0"/>
                </a:tc>
                <a:tc>
                  <a:txBody>
                    <a:bodyPr/>
                    <a:lstStyle/>
                    <a:p>
                      <a:pPr marL="0" marR="0">
                        <a:spcBef>
                          <a:spcPts val="0"/>
                        </a:spcBef>
                        <a:spcAft>
                          <a:spcPts val="0"/>
                        </a:spcAft>
                      </a:pPr>
                      <a:r>
                        <a:rPr lang="en-US" sz="900">
                          <a:effectLst/>
                        </a:rPr>
                        <a:t>Machine learning in seismology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959484565"/>
                  </a:ext>
                </a:extLst>
              </a:tr>
              <a:tr h="358882">
                <a:tc>
                  <a:txBody>
                    <a:bodyPr/>
                    <a:lstStyle/>
                    <a:p>
                      <a:pPr marL="0" marR="0">
                        <a:spcBef>
                          <a:spcPts val="0"/>
                        </a:spcBef>
                        <a:spcAft>
                          <a:spcPts val="0"/>
                        </a:spcAft>
                      </a:pPr>
                      <a:r>
                        <a:rPr lang="en-US" sz="900">
                          <a:effectLst/>
                        </a:rPr>
                        <a:t>Week 15:</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25, Apr 27</a:t>
                      </a:r>
                    </a:p>
                  </a:txBody>
                  <a:tcPr marL="53798" marR="53798" marT="0" marB="0"/>
                </a:tc>
                <a:tc>
                  <a:txBody>
                    <a:bodyPr/>
                    <a:lstStyle/>
                    <a:p>
                      <a:pPr marL="0" marR="0">
                        <a:spcBef>
                          <a:spcPts val="0"/>
                        </a:spcBef>
                        <a:spcAft>
                          <a:spcPts val="0"/>
                        </a:spcAft>
                      </a:pPr>
                      <a:r>
                        <a:rPr lang="en-US" sz="900">
                          <a:effectLst/>
                        </a:rPr>
                        <a:t>Frontiers of seismology: What’s next?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dirty="0">
                          <a:effectLst/>
                        </a:rPr>
                        <a:t> </a:t>
                      </a:r>
                      <a:r>
                        <a:rPr lang="en-US" sz="900" b="1" dirty="0">
                          <a:effectLst/>
                        </a:rPr>
                        <a:t>Research Paper Presentations  (?)</a:t>
                      </a:r>
                      <a:endParaRPr lang="en-US" sz="900" b="1" dirty="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079005518"/>
                  </a:ext>
                </a:extLst>
              </a:tr>
              <a:tr h="358882">
                <a:tc>
                  <a:txBody>
                    <a:bodyPr/>
                    <a:lstStyle/>
                    <a:p>
                      <a:pPr marL="0" marR="0">
                        <a:spcBef>
                          <a:spcPts val="0"/>
                        </a:spcBef>
                        <a:spcAft>
                          <a:spcPts val="0"/>
                        </a:spcAft>
                      </a:pPr>
                      <a:r>
                        <a:rPr lang="en-US" sz="900">
                          <a:effectLst/>
                        </a:rPr>
                        <a:t>Week 16:</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May 2, May 4</a:t>
                      </a:r>
                    </a:p>
                  </a:txBody>
                  <a:tcPr marL="53798" marR="53798" marT="0" marB="0"/>
                </a:tc>
                <a:tc>
                  <a:txBody>
                    <a:bodyPr/>
                    <a:lstStyle/>
                    <a:p>
                      <a:pPr marL="0" marR="0">
                        <a:spcBef>
                          <a:spcPts val="0"/>
                        </a:spcBef>
                        <a:spcAft>
                          <a:spcPts val="0"/>
                        </a:spcAft>
                      </a:pPr>
                      <a:r>
                        <a:rPr lang="en-US" sz="900">
                          <a:effectLst/>
                        </a:rPr>
                        <a:t>Research paper presentations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dirty="0">
                          <a:effectLst/>
                        </a:rPr>
                        <a:t> Reading Day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95611231"/>
                  </a:ext>
                </a:extLst>
              </a:tr>
            </a:tbl>
          </a:graphicData>
        </a:graphic>
      </p:graphicFrame>
    </p:spTree>
    <p:extLst>
      <p:ext uri="{BB962C8B-B14F-4D97-AF65-F5344CB8AC3E}">
        <p14:creationId xmlns:p14="http://schemas.microsoft.com/office/powerpoint/2010/main" val="2838928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chematic of fiberoptic DAS technology basics. The interrogator unit sends a pulse of laser light outbound (in this diagram it is at the end of the fiber and traveling away from the interrogator). As it passes along the fiber, imperfections (red dots) scatter some light back toward the interrogator, where the pattern is detected and analyzed. Strains in the seismic wavefield deform the fiber and perturb the pattern. The resulting data can be displayed as an array of broadband “seismograms”, shown at the lower left.">
            <a:extLst>
              <a:ext uri="{FF2B5EF4-FFF2-40B4-BE49-F238E27FC236}">
                <a16:creationId xmlns:a16="http://schemas.microsoft.com/office/drawing/2014/main" id="{750B0071-2A08-6B41-5F06-7D8FA1B81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137" y="651163"/>
            <a:ext cx="8045426" cy="5256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77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C1E8-DF42-C1D4-C100-352776ACE6FC}"/>
              </a:ext>
            </a:extLst>
          </p:cNvPr>
          <p:cNvSpPr>
            <a:spLocks noGrp="1"/>
          </p:cNvSpPr>
          <p:nvPr>
            <p:ph type="title"/>
          </p:nvPr>
        </p:nvSpPr>
        <p:spPr/>
        <p:txBody>
          <a:bodyPr/>
          <a:lstStyle/>
          <a:p>
            <a:r>
              <a:rPr lang="en-US" dirty="0"/>
              <a:t>Azimuthal dependence on P and S wave detection</a:t>
            </a:r>
          </a:p>
        </p:txBody>
      </p:sp>
      <p:pic>
        <p:nvPicPr>
          <p:cNvPr id="4" name="Picture 3" descr="Diagram&#10;&#10;Description automatically generated">
            <a:extLst>
              <a:ext uri="{FF2B5EF4-FFF2-40B4-BE49-F238E27FC236}">
                <a16:creationId xmlns:a16="http://schemas.microsoft.com/office/drawing/2014/main" id="{0D5C00DA-6583-F785-1C9E-C1C140298A8F}"/>
              </a:ext>
            </a:extLst>
          </p:cNvPr>
          <p:cNvPicPr>
            <a:picLocks noChangeAspect="1"/>
          </p:cNvPicPr>
          <p:nvPr/>
        </p:nvPicPr>
        <p:blipFill>
          <a:blip r:embed="rId2"/>
          <a:stretch>
            <a:fillRect/>
          </a:stretch>
        </p:blipFill>
        <p:spPr>
          <a:xfrm>
            <a:off x="677630" y="2142855"/>
            <a:ext cx="10426138" cy="4552413"/>
          </a:xfrm>
          <a:prstGeom prst="rect">
            <a:avLst/>
          </a:prstGeom>
        </p:spPr>
      </p:pic>
      <p:sp>
        <p:nvSpPr>
          <p:cNvPr id="5" name="TextBox 4">
            <a:extLst>
              <a:ext uri="{FF2B5EF4-FFF2-40B4-BE49-F238E27FC236}">
                <a16:creationId xmlns:a16="http://schemas.microsoft.com/office/drawing/2014/main" id="{BB987D7D-FC3B-34E1-1C68-B6B61C8266AA}"/>
              </a:ext>
            </a:extLst>
          </p:cNvPr>
          <p:cNvSpPr txBox="1"/>
          <p:nvPr/>
        </p:nvSpPr>
        <p:spPr>
          <a:xfrm>
            <a:off x="9617837" y="6283528"/>
            <a:ext cx="1172437" cy="276999"/>
          </a:xfrm>
          <a:prstGeom prst="rect">
            <a:avLst/>
          </a:prstGeom>
          <a:noFill/>
        </p:spPr>
        <p:txBody>
          <a:bodyPr wrap="square" rtlCol="0">
            <a:spAutoFit/>
          </a:bodyPr>
          <a:lstStyle/>
          <a:p>
            <a:r>
              <a:rPr lang="en-US" sz="1200" dirty="0">
                <a:latin typeface="Montserrat Light" pitchFamily="2" charset="77"/>
              </a:rPr>
              <a:t>Zhan, 2020</a:t>
            </a:r>
          </a:p>
        </p:txBody>
      </p:sp>
      <p:sp>
        <p:nvSpPr>
          <p:cNvPr id="6" name="TextBox 5">
            <a:extLst>
              <a:ext uri="{FF2B5EF4-FFF2-40B4-BE49-F238E27FC236}">
                <a16:creationId xmlns:a16="http://schemas.microsoft.com/office/drawing/2014/main" id="{0F4A9B1C-327C-4BA2-F689-191240796CA5}"/>
              </a:ext>
            </a:extLst>
          </p:cNvPr>
          <p:cNvSpPr txBox="1"/>
          <p:nvPr/>
        </p:nvSpPr>
        <p:spPr>
          <a:xfrm>
            <a:off x="923288" y="805912"/>
            <a:ext cx="8694549" cy="1477328"/>
          </a:xfrm>
          <a:prstGeom prst="rect">
            <a:avLst/>
          </a:prstGeom>
          <a:noFill/>
        </p:spPr>
        <p:txBody>
          <a:bodyPr wrap="square" rtlCol="0">
            <a:spAutoFit/>
          </a:bodyPr>
          <a:lstStyle/>
          <a:p>
            <a:r>
              <a:rPr lang="en-US" dirty="0">
                <a:latin typeface="Montserrat" pitchFamily="2" charset="77"/>
              </a:rPr>
              <a:t>DAS is most sensitive to P-waves propagating along the axis of the cable, and S-waves propagating orthogonal to the cable. </a:t>
            </a:r>
          </a:p>
          <a:p>
            <a:endParaRPr lang="en-US" dirty="0">
              <a:latin typeface="Montserrat" pitchFamily="2" charset="77"/>
            </a:endParaRPr>
          </a:p>
          <a:p>
            <a:r>
              <a:rPr lang="en-US" dirty="0">
                <a:latin typeface="Montserrat" pitchFamily="2" charset="77"/>
              </a:rPr>
              <a:t>Helically wound cable could increase ability to record waves from all azimuths.</a:t>
            </a:r>
          </a:p>
        </p:txBody>
      </p:sp>
    </p:spTree>
    <p:extLst>
      <p:ext uri="{BB962C8B-B14F-4D97-AF65-F5344CB8AC3E}">
        <p14:creationId xmlns:p14="http://schemas.microsoft.com/office/powerpoint/2010/main" val="2608677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558A8204-9618-0213-48D8-C36FEEE6C6E7}"/>
              </a:ext>
            </a:extLst>
          </p:cNvPr>
          <p:cNvPicPr>
            <a:picLocks noChangeAspect="1"/>
          </p:cNvPicPr>
          <p:nvPr/>
        </p:nvPicPr>
        <p:blipFill>
          <a:blip r:embed="rId2"/>
          <a:stretch>
            <a:fillRect/>
          </a:stretch>
        </p:blipFill>
        <p:spPr>
          <a:xfrm>
            <a:off x="0" y="360417"/>
            <a:ext cx="8654228" cy="6497583"/>
          </a:xfrm>
          <a:prstGeom prst="rect">
            <a:avLst/>
          </a:prstGeom>
        </p:spPr>
      </p:pic>
      <p:pic>
        <p:nvPicPr>
          <p:cNvPr id="7" name="Picture 6" descr="Text&#10;&#10;Description automatically generated">
            <a:extLst>
              <a:ext uri="{FF2B5EF4-FFF2-40B4-BE49-F238E27FC236}">
                <a16:creationId xmlns:a16="http://schemas.microsoft.com/office/drawing/2014/main" id="{8D999B64-2E38-8EF8-18C9-6D4C81CF2D8B}"/>
              </a:ext>
            </a:extLst>
          </p:cNvPr>
          <p:cNvPicPr>
            <a:picLocks noChangeAspect="1"/>
          </p:cNvPicPr>
          <p:nvPr/>
        </p:nvPicPr>
        <p:blipFill>
          <a:blip r:embed="rId3"/>
          <a:stretch>
            <a:fillRect/>
          </a:stretch>
        </p:blipFill>
        <p:spPr>
          <a:xfrm>
            <a:off x="8522631" y="4103095"/>
            <a:ext cx="3669369" cy="2394488"/>
          </a:xfrm>
          <a:prstGeom prst="rect">
            <a:avLst/>
          </a:prstGeom>
        </p:spPr>
      </p:pic>
    </p:spTree>
    <p:extLst>
      <p:ext uri="{BB962C8B-B14F-4D97-AF65-F5344CB8AC3E}">
        <p14:creationId xmlns:p14="http://schemas.microsoft.com/office/powerpoint/2010/main" val="4237623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3880-80FA-8E10-BD7E-27496BAC6491}"/>
              </a:ext>
            </a:extLst>
          </p:cNvPr>
          <p:cNvSpPr>
            <a:spLocks noGrp="1"/>
          </p:cNvSpPr>
          <p:nvPr>
            <p:ph type="title"/>
          </p:nvPr>
        </p:nvSpPr>
        <p:spPr/>
        <p:txBody>
          <a:bodyPr/>
          <a:lstStyle/>
          <a:p>
            <a:r>
              <a:rPr lang="en-US"/>
              <a:t>Applications</a:t>
            </a:r>
            <a:r>
              <a:rPr lang="en-US" dirty="0"/>
              <a:t> of DAS</a:t>
            </a:r>
          </a:p>
        </p:txBody>
      </p:sp>
      <p:pic>
        <p:nvPicPr>
          <p:cNvPr id="1026" name="Picture 2" descr="Trend of publications related to distributed acoustic sensing (DAS), according to the Web of Science (data accessed in July 2019). While the counts are likely incomplete (e.g., not including conference proceedings), there is a rapidly growing interested in DAS in the last few years. In the meanwhile, the applications of DAS in geoscience started around 2013–2014, and its share, although still small, increases rapidly and steadily since then (see the inset).">
            <a:extLst>
              <a:ext uri="{FF2B5EF4-FFF2-40B4-BE49-F238E27FC236}">
                <a16:creationId xmlns:a16="http://schemas.microsoft.com/office/drawing/2014/main" id="{F9229E21-E34E-CD55-1521-B8DC2069B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676" y="1262667"/>
            <a:ext cx="4393035" cy="38958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A7F8D9-7530-710D-4DA8-D03592FF7145}"/>
              </a:ext>
            </a:extLst>
          </p:cNvPr>
          <p:cNvSpPr txBox="1"/>
          <p:nvPr/>
        </p:nvSpPr>
        <p:spPr>
          <a:xfrm>
            <a:off x="360218" y="713175"/>
            <a:ext cx="5735782"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itchFamily="2" charset="77"/>
              </a:rPr>
              <a:t>Earthquake monitoring</a:t>
            </a:r>
          </a:p>
          <a:p>
            <a:pPr marL="285750" indent="-285750">
              <a:buFont typeface="Arial" panose="020B0604020202020204" pitchFamily="34" charset="0"/>
              <a:buChar char="•"/>
            </a:pPr>
            <a:endParaRPr lang="en-US" dirty="0">
              <a:latin typeface="Montserrat" pitchFamily="2" charset="77"/>
            </a:endParaRPr>
          </a:p>
          <a:p>
            <a:pPr marL="285750" indent="-285750">
              <a:buFont typeface="Arial" panose="020B0604020202020204" pitchFamily="34" charset="0"/>
              <a:buChar char="•"/>
            </a:pPr>
            <a:r>
              <a:rPr lang="en-US" dirty="0">
                <a:latin typeface="Montserrat" pitchFamily="2" charset="77"/>
              </a:rPr>
              <a:t>Imaging faults and other subsurface structures</a:t>
            </a:r>
          </a:p>
          <a:p>
            <a:pPr marL="285750" indent="-285750">
              <a:buFont typeface="Arial" panose="020B0604020202020204" pitchFamily="34" charset="0"/>
              <a:buChar char="•"/>
            </a:pPr>
            <a:endParaRPr lang="en-US" dirty="0">
              <a:latin typeface="Montserrat" pitchFamily="2" charset="77"/>
            </a:endParaRPr>
          </a:p>
          <a:p>
            <a:pPr marL="285750" indent="-285750">
              <a:buFont typeface="Arial" panose="020B0604020202020204" pitchFamily="34" charset="0"/>
              <a:buChar char="•"/>
            </a:pPr>
            <a:r>
              <a:rPr lang="en-US" dirty="0">
                <a:latin typeface="Montserrat" pitchFamily="2" charset="77"/>
              </a:rPr>
              <a:t>Hazard analysis</a:t>
            </a:r>
          </a:p>
          <a:p>
            <a:pPr marL="285750" indent="-285750">
              <a:buFont typeface="Arial" panose="020B0604020202020204" pitchFamily="34" charset="0"/>
              <a:buChar char="•"/>
            </a:pPr>
            <a:endParaRPr lang="en-US" dirty="0">
              <a:latin typeface="Montserrat" pitchFamily="2" charset="77"/>
            </a:endParaRPr>
          </a:p>
          <a:p>
            <a:pPr marL="285750" indent="-285750">
              <a:buFont typeface="Arial" panose="020B0604020202020204" pitchFamily="34" charset="0"/>
              <a:buChar char="•"/>
            </a:pPr>
            <a:r>
              <a:rPr lang="en-US" dirty="0">
                <a:latin typeface="Montserrat" pitchFamily="2" charset="77"/>
              </a:rPr>
              <a:t>Engineering applications (e.g., structural health monitoring)</a:t>
            </a:r>
          </a:p>
          <a:p>
            <a:pPr marL="285750" indent="-285750">
              <a:buFont typeface="Arial" panose="020B0604020202020204" pitchFamily="34" charset="0"/>
              <a:buChar char="•"/>
            </a:pPr>
            <a:endParaRPr lang="en-US" b="1" dirty="0">
              <a:latin typeface="Montserrat" pitchFamily="2" charset="77"/>
            </a:endParaRPr>
          </a:p>
          <a:p>
            <a:pPr marL="285750" indent="-285750">
              <a:buFont typeface="Arial" panose="020B0604020202020204" pitchFamily="34" charset="0"/>
              <a:buChar char="•"/>
            </a:pPr>
            <a:r>
              <a:rPr lang="en-US" b="1" dirty="0">
                <a:latin typeface="Montserrat" pitchFamily="2" charset="77"/>
              </a:rPr>
              <a:t>Planetary applications (!)</a:t>
            </a:r>
          </a:p>
        </p:txBody>
      </p:sp>
      <p:sp>
        <p:nvSpPr>
          <p:cNvPr id="5" name="TextBox 4">
            <a:extLst>
              <a:ext uri="{FF2B5EF4-FFF2-40B4-BE49-F238E27FC236}">
                <a16:creationId xmlns:a16="http://schemas.microsoft.com/office/drawing/2014/main" id="{2B297E52-8B7C-4CD4-C5F4-ED0CD8189B96}"/>
              </a:ext>
            </a:extLst>
          </p:cNvPr>
          <p:cNvSpPr txBox="1"/>
          <p:nvPr/>
        </p:nvSpPr>
        <p:spPr>
          <a:xfrm>
            <a:off x="10790274" y="985668"/>
            <a:ext cx="1172437" cy="276999"/>
          </a:xfrm>
          <a:prstGeom prst="rect">
            <a:avLst/>
          </a:prstGeom>
          <a:noFill/>
        </p:spPr>
        <p:txBody>
          <a:bodyPr wrap="square" rtlCol="0">
            <a:spAutoFit/>
          </a:bodyPr>
          <a:lstStyle/>
          <a:p>
            <a:r>
              <a:rPr lang="en-US" sz="1200" dirty="0">
                <a:latin typeface="Montserrat Light" pitchFamily="2" charset="77"/>
              </a:rPr>
              <a:t>Zhan, 2020</a:t>
            </a:r>
          </a:p>
        </p:txBody>
      </p:sp>
      <p:pic>
        <p:nvPicPr>
          <p:cNvPr id="1028" name="Picture 4" descr="figure 3">
            <a:extLst>
              <a:ext uri="{FF2B5EF4-FFF2-40B4-BE49-F238E27FC236}">
                <a16:creationId xmlns:a16="http://schemas.microsoft.com/office/drawing/2014/main" id="{58EB2E63-3FC7-8875-9541-C30F2A20C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74" y="4117999"/>
            <a:ext cx="1598500" cy="25230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 13">
            <a:extLst>
              <a:ext uri="{FF2B5EF4-FFF2-40B4-BE49-F238E27FC236}">
                <a16:creationId xmlns:a16="http://schemas.microsoft.com/office/drawing/2014/main" id="{FF3176F5-2632-C5E9-3C2A-F44D163A3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175" y="4117999"/>
            <a:ext cx="5270366" cy="27621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B3BC05-00B4-6A00-1B18-64F044581916}"/>
              </a:ext>
            </a:extLst>
          </p:cNvPr>
          <p:cNvSpPr txBox="1"/>
          <p:nvPr/>
        </p:nvSpPr>
        <p:spPr>
          <a:xfrm>
            <a:off x="7300573" y="6179360"/>
            <a:ext cx="1172437" cy="461665"/>
          </a:xfrm>
          <a:prstGeom prst="rect">
            <a:avLst/>
          </a:prstGeom>
          <a:noFill/>
        </p:spPr>
        <p:txBody>
          <a:bodyPr wrap="square" rtlCol="0">
            <a:spAutoFit/>
          </a:bodyPr>
          <a:lstStyle/>
          <a:p>
            <a:r>
              <a:rPr lang="en-US" sz="1200" dirty="0">
                <a:latin typeface="Montserrat Light" pitchFamily="2" charset="77"/>
              </a:rPr>
              <a:t>Hubbard et al., 2021</a:t>
            </a:r>
          </a:p>
        </p:txBody>
      </p:sp>
    </p:spTree>
    <p:extLst>
      <p:ext uri="{BB962C8B-B14F-4D97-AF65-F5344CB8AC3E}">
        <p14:creationId xmlns:p14="http://schemas.microsoft.com/office/powerpoint/2010/main" val="1609623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3F96E03-D5C6-B0BD-A41B-7AED4CDDA503}"/>
              </a:ext>
            </a:extLst>
          </p:cNvPr>
          <p:cNvPicPr>
            <a:picLocks noChangeAspect="1"/>
          </p:cNvPicPr>
          <p:nvPr/>
        </p:nvPicPr>
        <p:blipFill>
          <a:blip r:embed="rId2"/>
          <a:stretch>
            <a:fillRect/>
          </a:stretch>
        </p:blipFill>
        <p:spPr>
          <a:xfrm>
            <a:off x="0" y="1"/>
            <a:ext cx="6664271" cy="1520256"/>
          </a:xfrm>
          <a:prstGeom prst="rect">
            <a:avLst/>
          </a:prstGeom>
        </p:spPr>
      </p:pic>
      <p:pic>
        <p:nvPicPr>
          <p:cNvPr id="6" name="Picture 5" descr="A picture containing calendar&#10;&#10;Description automatically generated">
            <a:extLst>
              <a:ext uri="{FF2B5EF4-FFF2-40B4-BE49-F238E27FC236}">
                <a16:creationId xmlns:a16="http://schemas.microsoft.com/office/drawing/2014/main" id="{B0CFD076-8F7E-2A03-B947-A555A8E49A0D}"/>
              </a:ext>
            </a:extLst>
          </p:cNvPr>
          <p:cNvPicPr>
            <a:picLocks noChangeAspect="1"/>
          </p:cNvPicPr>
          <p:nvPr/>
        </p:nvPicPr>
        <p:blipFill>
          <a:blip r:embed="rId3"/>
          <a:stretch>
            <a:fillRect/>
          </a:stretch>
        </p:blipFill>
        <p:spPr>
          <a:xfrm>
            <a:off x="0" y="2478893"/>
            <a:ext cx="6316693" cy="4046724"/>
          </a:xfrm>
          <a:prstGeom prst="rect">
            <a:avLst/>
          </a:prstGeom>
        </p:spPr>
      </p:pic>
      <p:pic>
        <p:nvPicPr>
          <p:cNvPr id="8" name="Picture 7" descr="Graphical user interface, diagram&#10;&#10;Description automatically generated">
            <a:extLst>
              <a:ext uri="{FF2B5EF4-FFF2-40B4-BE49-F238E27FC236}">
                <a16:creationId xmlns:a16="http://schemas.microsoft.com/office/drawing/2014/main" id="{57917378-7C04-2FC6-037A-45A0D6C85D0E}"/>
              </a:ext>
            </a:extLst>
          </p:cNvPr>
          <p:cNvPicPr>
            <a:picLocks noChangeAspect="1"/>
          </p:cNvPicPr>
          <p:nvPr/>
        </p:nvPicPr>
        <p:blipFill>
          <a:blip r:embed="rId4"/>
          <a:stretch>
            <a:fillRect/>
          </a:stretch>
        </p:blipFill>
        <p:spPr>
          <a:xfrm>
            <a:off x="6463196" y="3007502"/>
            <a:ext cx="5381226" cy="3301139"/>
          </a:xfrm>
          <a:prstGeom prst="rect">
            <a:avLst/>
          </a:prstGeom>
        </p:spPr>
      </p:pic>
      <p:sp>
        <p:nvSpPr>
          <p:cNvPr id="9" name="TextBox 8">
            <a:extLst>
              <a:ext uri="{FF2B5EF4-FFF2-40B4-BE49-F238E27FC236}">
                <a16:creationId xmlns:a16="http://schemas.microsoft.com/office/drawing/2014/main" id="{FD2E6E45-FA15-2D6A-7324-C10FBA3BD4CC}"/>
              </a:ext>
            </a:extLst>
          </p:cNvPr>
          <p:cNvSpPr txBox="1"/>
          <p:nvPr/>
        </p:nvSpPr>
        <p:spPr>
          <a:xfrm>
            <a:off x="6463196" y="778493"/>
            <a:ext cx="5578987" cy="2308324"/>
          </a:xfrm>
          <a:prstGeom prst="rect">
            <a:avLst/>
          </a:prstGeom>
          <a:noFill/>
        </p:spPr>
        <p:txBody>
          <a:bodyPr wrap="square" rtlCol="0">
            <a:spAutoFit/>
          </a:bodyPr>
          <a:lstStyle/>
          <a:p>
            <a:r>
              <a:rPr lang="en-US" sz="1600" dirty="0">
                <a:latin typeface="Montserrat" pitchFamily="2" charset="77"/>
              </a:rPr>
              <a:t>Lindsey et al., (2019) used DAS to create a 20-km linear seismic array with 10,000 channels.</a:t>
            </a:r>
          </a:p>
          <a:p>
            <a:endParaRPr lang="en-US" sz="1600" dirty="0">
              <a:latin typeface="Montserrat" pitchFamily="2" charset="77"/>
            </a:endParaRPr>
          </a:p>
          <a:p>
            <a:r>
              <a:rPr lang="en-US" sz="1600" dirty="0">
                <a:latin typeface="Montserrat" pitchFamily="2" charset="77"/>
              </a:rPr>
              <a:t>Earthquake recordings by the array illuminated unknown subsea faults in Monterey Bay.</a:t>
            </a:r>
          </a:p>
          <a:p>
            <a:endParaRPr lang="en-US" sz="1600" dirty="0">
              <a:latin typeface="Montserrat" pitchFamily="2" charset="77"/>
            </a:endParaRPr>
          </a:p>
          <a:p>
            <a:r>
              <a:rPr lang="en-US" sz="1600" b="1" dirty="0">
                <a:latin typeface="Montserrat" pitchFamily="2" charset="77"/>
              </a:rPr>
              <a:t>Undersea cables have great potential to be utilized for DAS, increasing global seismic coverage!</a:t>
            </a:r>
          </a:p>
        </p:txBody>
      </p:sp>
    </p:spTree>
    <p:extLst>
      <p:ext uri="{BB962C8B-B14F-4D97-AF65-F5344CB8AC3E}">
        <p14:creationId xmlns:p14="http://schemas.microsoft.com/office/powerpoint/2010/main" val="1652483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1DAF-A686-CAC0-DD12-428F7C88720F}"/>
              </a:ext>
            </a:extLst>
          </p:cNvPr>
          <p:cNvSpPr>
            <a:spLocks noGrp="1"/>
          </p:cNvSpPr>
          <p:nvPr>
            <p:ph type="title"/>
          </p:nvPr>
        </p:nvSpPr>
        <p:spPr/>
        <p:txBody>
          <a:bodyPr/>
          <a:lstStyle/>
          <a:p>
            <a:r>
              <a:rPr lang="en-US" dirty="0"/>
              <a:t>Full waveform tomography</a:t>
            </a:r>
          </a:p>
        </p:txBody>
      </p:sp>
      <p:pic>
        <p:nvPicPr>
          <p:cNvPr id="4" name="Picture 3" descr="Timeline&#10;&#10;Description automatically generated">
            <a:extLst>
              <a:ext uri="{FF2B5EF4-FFF2-40B4-BE49-F238E27FC236}">
                <a16:creationId xmlns:a16="http://schemas.microsoft.com/office/drawing/2014/main" id="{5F8062BC-91FE-FD1E-D79D-C4925D7680AE}"/>
              </a:ext>
            </a:extLst>
          </p:cNvPr>
          <p:cNvPicPr>
            <a:picLocks noChangeAspect="1"/>
          </p:cNvPicPr>
          <p:nvPr/>
        </p:nvPicPr>
        <p:blipFill>
          <a:blip r:embed="rId2"/>
          <a:stretch>
            <a:fillRect/>
          </a:stretch>
        </p:blipFill>
        <p:spPr>
          <a:xfrm>
            <a:off x="1105560" y="2594598"/>
            <a:ext cx="8853828" cy="4263402"/>
          </a:xfrm>
          <a:prstGeom prst="rect">
            <a:avLst/>
          </a:prstGeom>
        </p:spPr>
      </p:pic>
      <p:sp>
        <p:nvSpPr>
          <p:cNvPr id="5" name="TextBox 4">
            <a:extLst>
              <a:ext uri="{FF2B5EF4-FFF2-40B4-BE49-F238E27FC236}">
                <a16:creationId xmlns:a16="http://schemas.microsoft.com/office/drawing/2014/main" id="{8D7E8B15-A47C-F3AB-C646-764D4972C48D}"/>
              </a:ext>
            </a:extLst>
          </p:cNvPr>
          <p:cNvSpPr txBox="1"/>
          <p:nvPr/>
        </p:nvSpPr>
        <p:spPr>
          <a:xfrm>
            <a:off x="859617" y="840272"/>
            <a:ext cx="9930657"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itchFamily="2" charset="77"/>
              </a:rPr>
              <a:t>Full waveform tomography uses computer simulations of seismic waves and minimizes the difference between observed and modeled waveforms, rather than fitting travel times of seismic phases (e.g., using ray theory). </a:t>
            </a:r>
          </a:p>
          <a:p>
            <a:pPr marL="285750" indent="-285750">
              <a:buFont typeface="Arial" panose="020B0604020202020204" pitchFamily="34" charset="0"/>
              <a:buChar char="•"/>
            </a:pPr>
            <a:endParaRPr lang="en-US" dirty="0">
              <a:latin typeface="Montserrat" pitchFamily="2" charset="77"/>
            </a:endParaRPr>
          </a:p>
          <a:p>
            <a:pPr marL="285750" indent="-285750">
              <a:buFont typeface="Arial" panose="020B0604020202020204" pitchFamily="34" charset="0"/>
              <a:buChar char="•"/>
            </a:pPr>
            <a:r>
              <a:rPr lang="en-US" dirty="0">
                <a:latin typeface="Montserrat" pitchFamily="2" charset="77"/>
              </a:rPr>
              <a:t>Only relatively recently has computational power been sufficient to perform FWI for geological applications at high frequency</a:t>
            </a:r>
          </a:p>
        </p:txBody>
      </p:sp>
    </p:spTree>
    <p:extLst>
      <p:ext uri="{BB962C8B-B14F-4D97-AF65-F5344CB8AC3E}">
        <p14:creationId xmlns:p14="http://schemas.microsoft.com/office/powerpoint/2010/main" val="1790462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F405F-5F91-F59A-9FD2-FEF3231FB109}"/>
              </a:ext>
            </a:extLst>
          </p:cNvPr>
          <p:cNvSpPr>
            <a:spLocks noGrp="1"/>
          </p:cNvSpPr>
          <p:nvPr>
            <p:ph type="title"/>
          </p:nvPr>
        </p:nvSpPr>
        <p:spPr/>
        <p:txBody>
          <a:bodyPr/>
          <a:lstStyle/>
          <a:p>
            <a:r>
              <a:rPr lang="en-US" dirty="0"/>
              <a:t>Examples of FWI studies</a:t>
            </a:r>
          </a:p>
        </p:txBody>
      </p:sp>
      <p:pic>
        <p:nvPicPr>
          <p:cNvPr id="4" name="Picture 3" descr="Chart&#10;&#10;Description automatically generated">
            <a:extLst>
              <a:ext uri="{FF2B5EF4-FFF2-40B4-BE49-F238E27FC236}">
                <a16:creationId xmlns:a16="http://schemas.microsoft.com/office/drawing/2014/main" id="{B3619758-8EC5-F293-3881-3D29F8D5C902}"/>
              </a:ext>
            </a:extLst>
          </p:cNvPr>
          <p:cNvPicPr>
            <a:picLocks noChangeAspect="1"/>
          </p:cNvPicPr>
          <p:nvPr/>
        </p:nvPicPr>
        <p:blipFill>
          <a:blip r:embed="rId2"/>
          <a:stretch>
            <a:fillRect/>
          </a:stretch>
        </p:blipFill>
        <p:spPr>
          <a:xfrm>
            <a:off x="274674" y="1286358"/>
            <a:ext cx="5118508" cy="2411270"/>
          </a:xfrm>
          <a:prstGeom prst="rect">
            <a:avLst/>
          </a:prstGeom>
        </p:spPr>
      </p:pic>
      <p:sp>
        <p:nvSpPr>
          <p:cNvPr id="5" name="TextBox 4">
            <a:extLst>
              <a:ext uri="{FF2B5EF4-FFF2-40B4-BE49-F238E27FC236}">
                <a16:creationId xmlns:a16="http://schemas.microsoft.com/office/drawing/2014/main" id="{E20A64A4-FCD6-4E6A-0083-E855F7FF6640}"/>
              </a:ext>
            </a:extLst>
          </p:cNvPr>
          <p:cNvSpPr txBox="1"/>
          <p:nvPr/>
        </p:nvSpPr>
        <p:spPr>
          <a:xfrm>
            <a:off x="588935" y="813641"/>
            <a:ext cx="3828081" cy="646331"/>
          </a:xfrm>
          <a:prstGeom prst="rect">
            <a:avLst/>
          </a:prstGeom>
          <a:noFill/>
        </p:spPr>
        <p:txBody>
          <a:bodyPr wrap="square" rtlCol="0">
            <a:spAutoFit/>
          </a:bodyPr>
          <a:lstStyle/>
          <a:p>
            <a:r>
              <a:rPr lang="en-US" dirty="0"/>
              <a:t>Global scale tomography (GLAD M-25; Lei et al., 2020)</a:t>
            </a:r>
          </a:p>
        </p:txBody>
      </p:sp>
      <p:pic>
        <p:nvPicPr>
          <p:cNvPr id="7" name="Picture 6" descr="A picture containing chart&#10;&#10;Description automatically generated">
            <a:extLst>
              <a:ext uri="{FF2B5EF4-FFF2-40B4-BE49-F238E27FC236}">
                <a16:creationId xmlns:a16="http://schemas.microsoft.com/office/drawing/2014/main" id="{191F9D2D-67D4-5837-89EE-D193926BAA4A}"/>
              </a:ext>
            </a:extLst>
          </p:cNvPr>
          <p:cNvPicPr>
            <a:picLocks noChangeAspect="1"/>
          </p:cNvPicPr>
          <p:nvPr/>
        </p:nvPicPr>
        <p:blipFill>
          <a:blip r:embed="rId3"/>
          <a:stretch>
            <a:fillRect/>
          </a:stretch>
        </p:blipFill>
        <p:spPr>
          <a:xfrm>
            <a:off x="274674" y="4466141"/>
            <a:ext cx="5373822" cy="2211001"/>
          </a:xfrm>
          <a:prstGeom prst="rect">
            <a:avLst/>
          </a:prstGeom>
        </p:spPr>
      </p:pic>
      <p:sp>
        <p:nvSpPr>
          <p:cNvPr id="8" name="TextBox 7">
            <a:extLst>
              <a:ext uri="{FF2B5EF4-FFF2-40B4-BE49-F238E27FC236}">
                <a16:creationId xmlns:a16="http://schemas.microsoft.com/office/drawing/2014/main" id="{B32ADB9C-E64D-6259-3D5B-64BDC39976E7}"/>
              </a:ext>
            </a:extLst>
          </p:cNvPr>
          <p:cNvSpPr txBox="1"/>
          <p:nvPr/>
        </p:nvSpPr>
        <p:spPr>
          <a:xfrm>
            <a:off x="6527751" y="3768653"/>
            <a:ext cx="3828081" cy="369332"/>
          </a:xfrm>
          <a:prstGeom prst="rect">
            <a:avLst/>
          </a:prstGeom>
          <a:noFill/>
        </p:spPr>
        <p:txBody>
          <a:bodyPr wrap="square" rtlCol="0">
            <a:spAutoFit/>
          </a:bodyPr>
          <a:lstStyle/>
          <a:p>
            <a:r>
              <a:rPr lang="en-US" dirty="0"/>
              <a:t>Medical imaging (</a:t>
            </a:r>
            <a:r>
              <a:rPr lang="en-US" dirty="0" err="1"/>
              <a:t>Lucka</a:t>
            </a:r>
            <a:r>
              <a:rPr lang="en-US" dirty="0"/>
              <a:t> et al., 2022)</a:t>
            </a:r>
          </a:p>
        </p:txBody>
      </p:sp>
      <p:pic>
        <p:nvPicPr>
          <p:cNvPr id="10" name="Picture 9" descr="Diagram&#10;&#10;Description automatically generated with medium confidence">
            <a:extLst>
              <a:ext uri="{FF2B5EF4-FFF2-40B4-BE49-F238E27FC236}">
                <a16:creationId xmlns:a16="http://schemas.microsoft.com/office/drawing/2014/main" id="{32C7E299-4BB4-6CD1-BCD4-0EDE59F730EA}"/>
              </a:ext>
            </a:extLst>
          </p:cNvPr>
          <p:cNvPicPr>
            <a:picLocks noChangeAspect="1"/>
          </p:cNvPicPr>
          <p:nvPr/>
        </p:nvPicPr>
        <p:blipFill>
          <a:blip r:embed="rId4"/>
          <a:stretch>
            <a:fillRect/>
          </a:stretch>
        </p:blipFill>
        <p:spPr>
          <a:xfrm>
            <a:off x="6248294" y="4103817"/>
            <a:ext cx="4386997" cy="2573325"/>
          </a:xfrm>
          <a:prstGeom prst="rect">
            <a:avLst/>
          </a:prstGeom>
        </p:spPr>
      </p:pic>
      <p:sp>
        <p:nvSpPr>
          <p:cNvPr id="11" name="TextBox 10">
            <a:extLst>
              <a:ext uri="{FF2B5EF4-FFF2-40B4-BE49-F238E27FC236}">
                <a16:creationId xmlns:a16="http://schemas.microsoft.com/office/drawing/2014/main" id="{FAA9A01F-7EE9-F132-18AD-8CF12C1F3063}"/>
              </a:ext>
            </a:extLst>
          </p:cNvPr>
          <p:cNvSpPr txBox="1"/>
          <p:nvPr/>
        </p:nvSpPr>
        <p:spPr>
          <a:xfrm>
            <a:off x="350528" y="4137985"/>
            <a:ext cx="5042654" cy="369332"/>
          </a:xfrm>
          <a:prstGeom prst="rect">
            <a:avLst/>
          </a:prstGeom>
          <a:noFill/>
        </p:spPr>
        <p:txBody>
          <a:bodyPr wrap="square" rtlCol="0">
            <a:spAutoFit/>
          </a:bodyPr>
          <a:lstStyle/>
          <a:p>
            <a:r>
              <a:rPr lang="en-US" dirty="0"/>
              <a:t>Volcano scale imaging (e.g., Maguire et al., 2022)</a:t>
            </a:r>
          </a:p>
        </p:txBody>
      </p:sp>
      <p:pic>
        <p:nvPicPr>
          <p:cNvPr id="13" name="Picture 12" descr="A screenshot of a computer&#10;&#10;Description automatically generated with medium confidence">
            <a:extLst>
              <a:ext uri="{FF2B5EF4-FFF2-40B4-BE49-F238E27FC236}">
                <a16:creationId xmlns:a16="http://schemas.microsoft.com/office/drawing/2014/main" id="{656BC5EF-34A4-A78F-8931-E646B177B233}"/>
              </a:ext>
            </a:extLst>
          </p:cNvPr>
          <p:cNvPicPr>
            <a:picLocks noChangeAspect="1"/>
          </p:cNvPicPr>
          <p:nvPr/>
        </p:nvPicPr>
        <p:blipFill>
          <a:blip r:embed="rId5"/>
          <a:stretch>
            <a:fillRect/>
          </a:stretch>
        </p:blipFill>
        <p:spPr>
          <a:xfrm>
            <a:off x="5845068" y="1684684"/>
            <a:ext cx="6349372" cy="1614617"/>
          </a:xfrm>
          <a:prstGeom prst="rect">
            <a:avLst/>
          </a:prstGeom>
        </p:spPr>
      </p:pic>
      <p:sp>
        <p:nvSpPr>
          <p:cNvPr id="14" name="TextBox 13">
            <a:extLst>
              <a:ext uri="{FF2B5EF4-FFF2-40B4-BE49-F238E27FC236}">
                <a16:creationId xmlns:a16="http://schemas.microsoft.com/office/drawing/2014/main" id="{CC130DD9-EFEC-99DC-C2BB-D5CBF8313C1A}"/>
              </a:ext>
            </a:extLst>
          </p:cNvPr>
          <p:cNvSpPr txBox="1"/>
          <p:nvPr/>
        </p:nvSpPr>
        <p:spPr>
          <a:xfrm>
            <a:off x="6248294" y="1155735"/>
            <a:ext cx="4541980" cy="369332"/>
          </a:xfrm>
          <a:prstGeom prst="rect">
            <a:avLst/>
          </a:prstGeom>
          <a:noFill/>
        </p:spPr>
        <p:txBody>
          <a:bodyPr wrap="square" rtlCol="0">
            <a:spAutoFit/>
          </a:bodyPr>
          <a:lstStyle/>
          <a:p>
            <a:r>
              <a:rPr lang="en-US" dirty="0"/>
              <a:t>Oil field imaging (Fig from Tromp et al., 2020)</a:t>
            </a:r>
          </a:p>
        </p:txBody>
      </p:sp>
    </p:spTree>
    <p:extLst>
      <p:ext uri="{BB962C8B-B14F-4D97-AF65-F5344CB8AC3E}">
        <p14:creationId xmlns:p14="http://schemas.microsoft.com/office/powerpoint/2010/main" val="2758054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71F2-143A-6064-B412-4BC1776BAC2C}"/>
              </a:ext>
            </a:extLst>
          </p:cNvPr>
          <p:cNvSpPr>
            <a:spLocks noGrp="1"/>
          </p:cNvSpPr>
          <p:nvPr>
            <p:ph type="title"/>
          </p:nvPr>
        </p:nvSpPr>
        <p:spPr/>
        <p:txBody>
          <a:bodyPr/>
          <a:lstStyle/>
          <a:p>
            <a:r>
              <a:rPr lang="en-US"/>
              <a:t>Lunar exploration</a:t>
            </a:r>
            <a:endParaRPr lang="en-US" dirty="0"/>
          </a:p>
        </p:txBody>
      </p:sp>
      <p:sp>
        <p:nvSpPr>
          <p:cNvPr id="3" name="TextBox 2">
            <a:extLst>
              <a:ext uri="{FF2B5EF4-FFF2-40B4-BE49-F238E27FC236}">
                <a16:creationId xmlns:a16="http://schemas.microsoft.com/office/drawing/2014/main" id="{1D9E0755-FE4A-B695-F403-8426F58BE689}"/>
              </a:ext>
            </a:extLst>
          </p:cNvPr>
          <p:cNvSpPr txBox="1"/>
          <p:nvPr/>
        </p:nvSpPr>
        <p:spPr>
          <a:xfrm>
            <a:off x="762492" y="842350"/>
            <a:ext cx="6060558" cy="5632311"/>
          </a:xfrm>
          <a:prstGeom prst="rect">
            <a:avLst/>
          </a:prstGeom>
          <a:noFill/>
        </p:spPr>
        <p:txBody>
          <a:bodyPr wrap="square" rtlCol="0">
            <a:spAutoFit/>
          </a:bodyPr>
          <a:lstStyle/>
          <a:p>
            <a:r>
              <a:rPr lang="en-US">
                <a:latin typeface="Montserrat" pitchFamily="2" charset="77"/>
              </a:rPr>
              <a:t>With the upcoming Artemis mission to return humans to the Moon, there has been a renewed effort to advance lunar science, including using seismology to understand the internal structure and nature of seismic activity. </a:t>
            </a:r>
          </a:p>
          <a:p>
            <a:endParaRPr lang="en-US">
              <a:latin typeface="Montserrat" pitchFamily="2" charset="77"/>
            </a:endParaRPr>
          </a:p>
          <a:p>
            <a:r>
              <a:rPr lang="en-US">
                <a:latin typeface="Montserrat" pitchFamily="2" charset="77"/>
              </a:rPr>
              <a:t>Some important outstanding questions :</a:t>
            </a:r>
          </a:p>
          <a:p>
            <a:endParaRPr lang="en-US">
              <a:latin typeface="Montserrat" pitchFamily="2" charset="77"/>
            </a:endParaRPr>
          </a:p>
          <a:p>
            <a:pPr marL="342900" indent="-342900">
              <a:buFont typeface="+mj-lt"/>
              <a:buAutoNum type="arabicPeriod"/>
            </a:pPr>
            <a:r>
              <a:rPr lang="en-US">
                <a:latin typeface="Montserrat" pitchFamily="2" charset="77"/>
              </a:rPr>
              <a:t>Nature of moonquakes. Why do deep moonquakes happen (should be in ductile mantle). Are shallow moonquakes related to lobate scarps? Is the far side seismically active?</a:t>
            </a:r>
          </a:p>
          <a:p>
            <a:pPr marL="342900" indent="-342900">
              <a:buFont typeface="+mj-lt"/>
              <a:buAutoNum type="arabicPeriod"/>
            </a:pPr>
            <a:endParaRPr lang="en-US">
              <a:latin typeface="Montserrat" pitchFamily="2" charset="77"/>
            </a:endParaRPr>
          </a:p>
          <a:p>
            <a:pPr marL="342900" indent="-342900">
              <a:buFont typeface="+mj-lt"/>
              <a:buAutoNum type="arabicPeriod"/>
            </a:pPr>
            <a:r>
              <a:rPr lang="en-US">
                <a:latin typeface="Montserrat" pitchFamily="2" charset="77"/>
              </a:rPr>
              <a:t>Crustal structure and lateral variation</a:t>
            </a:r>
          </a:p>
          <a:p>
            <a:pPr marL="342900" indent="-342900">
              <a:buFont typeface="+mj-lt"/>
              <a:buAutoNum type="arabicPeriod"/>
            </a:pPr>
            <a:endParaRPr lang="en-US">
              <a:latin typeface="Montserrat" pitchFamily="2" charset="77"/>
            </a:endParaRPr>
          </a:p>
          <a:p>
            <a:pPr marL="342900" indent="-342900">
              <a:buFont typeface="+mj-lt"/>
              <a:buAutoNum type="arabicPeriod"/>
            </a:pPr>
            <a:r>
              <a:rPr lang="en-US">
                <a:latin typeface="Montserrat" pitchFamily="2" charset="77"/>
              </a:rPr>
              <a:t>Core structure. Partial melt layer near core-mantle boundary? Insights into extinct lunar dynamo?</a:t>
            </a:r>
          </a:p>
          <a:p>
            <a:endParaRPr lang="en-US"/>
          </a:p>
          <a:p>
            <a:endParaRPr lang="en-US" dirty="0"/>
          </a:p>
        </p:txBody>
      </p:sp>
      <p:pic>
        <p:nvPicPr>
          <p:cNvPr id="1026" name="Picture 2" descr="graphic">
            <a:extLst>
              <a:ext uri="{FF2B5EF4-FFF2-40B4-BE49-F238E27FC236}">
                <a16:creationId xmlns:a16="http://schemas.microsoft.com/office/drawing/2014/main" id="{E46C0E71-51E7-D159-CA5E-C4E70D701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1432" y="681037"/>
            <a:ext cx="2678422" cy="2699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hematic diagram of the Moon's interior structure as determined by geophysical means. Apollo landing sites are indicated by squares. FromWieczorek et al. 2006">
            <a:extLst>
              <a:ext uri="{FF2B5EF4-FFF2-40B4-BE49-F238E27FC236}">
                <a16:creationId xmlns:a16="http://schemas.microsoft.com/office/drawing/2014/main" id="{D82A5E44-1AAE-25E8-C315-AC6B8C698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3470" y="3658506"/>
            <a:ext cx="4021470" cy="269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60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3341-E112-6692-5718-E1010BFE6155}"/>
              </a:ext>
            </a:extLst>
          </p:cNvPr>
          <p:cNvSpPr>
            <a:spLocks noGrp="1"/>
          </p:cNvSpPr>
          <p:nvPr>
            <p:ph type="title"/>
          </p:nvPr>
        </p:nvSpPr>
        <p:spPr/>
        <p:txBody>
          <a:bodyPr/>
          <a:lstStyle/>
          <a:p>
            <a:r>
              <a:rPr lang="en-US" dirty="0"/>
              <a:t>Commercial Lunar Payload Services (CLPS)</a:t>
            </a:r>
          </a:p>
        </p:txBody>
      </p:sp>
      <p:pic>
        <p:nvPicPr>
          <p:cNvPr id="4098" name="Picture 2">
            <a:extLst>
              <a:ext uri="{FF2B5EF4-FFF2-40B4-BE49-F238E27FC236}">
                <a16:creationId xmlns:a16="http://schemas.microsoft.com/office/drawing/2014/main" id="{048F02D4-94B3-E9FD-19E9-0A6ABD935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885" y="1051012"/>
            <a:ext cx="7164265" cy="50820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19A4D2-C124-10B0-E255-FD7E4D04B75A}"/>
              </a:ext>
            </a:extLst>
          </p:cNvPr>
          <p:cNvSpPr txBox="1"/>
          <p:nvPr/>
        </p:nvSpPr>
        <p:spPr>
          <a:xfrm>
            <a:off x="135850" y="960542"/>
            <a:ext cx="4574373"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ontserrat" pitchFamily="2" charset="77"/>
              </a:rPr>
              <a:t>NASA program to contract transportation of small payloads to lunar surface. </a:t>
            </a:r>
            <a:endParaRPr lang="en-US" sz="1600">
              <a:latin typeface="Montserrat" pitchFamily="2" charset="77"/>
            </a:endParaRP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dirty="0">
                <a:latin typeface="Montserrat" pitchFamily="2" charset="77"/>
              </a:rPr>
              <a:t>Primary purpose is scouting lunar in-situ lunar resources and performing science to support Artemis.</a:t>
            </a:r>
            <a:endParaRPr lang="en-US" sz="1600">
              <a:latin typeface="Montserrat" pitchFamily="2" charset="77"/>
            </a:endParaRP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dirty="0">
                <a:latin typeface="Montserrat" pitchFamily="2" charset="77"/>
              </a:rPr>
              <a:t>Multiple CLPS landers will carry geophysical instruments, including the Far Side Seismic Suite mission, which will land in Schrodinger Basin near the lunar south pole.</a:t>
            </a:r>
            <a:endParaRPr lang="en-US" sz="1600">
              <a:latin typeface="Montserrat" pitchFamily="2" charset="77"/>
            </a:endParaRP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CLPS providers include Lockheed Martin, Blue Origin, SpaceX, Firefly Aerospace and others</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dirty="0">
                <a:latin typeface="Montserrat" pitchFamily="2" charset="77"/>
              </a:rPr>
              <a:t>Carry 30 – 50 kg of payload</a:t>
            </a:r>
            <a:endParaRPr lang="en-US" sz="1600">
              <a:latin typeface="Montserrat" pitchFamily="2" charset="77"/>
            </a:endParaRP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dirty="0">
                <a:latin typeface="Montserrat" pitchFamily="2" charset="77"/>
              </a:rPr>
              <a:t>Only last 1 lunar day.</a:t>
            </a:r>
            <a:endParaRPr lang="en-US" sz="1600">
              <a:latin typeface="Montserrat" pitchFamily="2" charset="77"/>
            </a:endParaRPr>
          </a:p>
        </p:txBody>
      </p:sp>
    </p:spTree>
    <p:extLst>
      <p:ext uri="{BB962C8B-B14F-4D97-AF65-F5344CB8AC3E}">
        <p14:creationId xmlns:p14="http://schemas.microsoft.com/office/powerpoint/2010/main" val="4236841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C0A0D-D6AD-7CDE-C914-F41D8C35F4ED}"/>
              </a:ext>
            </a:extLst>
          </p:cNvPr>
          <p:cNvSpPr>
            <a:spLocks noGrp="1"/>
          </p:cNvSpPr>
          <p:nvPr>
            <p:ph type="title"/>
          </p:nvPr>
        </p:nvSpPr>
        <p:spPr/>
        <p:txBody>
          <a:bodyPr/>
          <a:lstStyle/>
          <a:p>
            <a:r>
              <a:rPr lang="en-US"/>
              <a:t>Lunar Geophysical Network</a:t>
            </a:r>
          </a:p>
        </p:txBody>
      </p:sp>
      <p:sp>
        <p:nvSpPr>
          <p:cNvPr id="3" name="TextBox 2">
            <a:extLst>
              <a:ext uri="{FF2B5EF4-FFF2-40B4-BE49-F238E27FC236}">
                <a16:creationId xmlns:a16="http://schemas.microsoft.com/office/drawing/2014/main" id="{1091B6D1-0787-DD36-DBBF-B549EA2F94F1}"/>
              </a:ext>
            </a:extLst>
          </p:cNvPr>
          <p:cNvSpPr txBox="1"/>
          <p:nvPr/>
        </p:nvSpPr>
        <p:spPr>
          <a:xfrm>
            <a:off x="164964" y="823852"/>
            <a:ext cx="6489845" cy="923330"/>
          </a:xfrm>
          <a:prstGeom prst="rect">
            <a:avLst/>
          </a:prstGeom>
          <a:noFill/>
        </p:spPr>
        <p:txBody>
          <a:bodyPr wrap="square" rtlCol="0">
            <a:spAutoFit/>
          </a:bodyPr>
          <a:lstStyle/>
          <a:p>
            <a:r>
              <a:rPr lang="en-US">
                <a:latin typeface="Montserrat" pitchFamily="2" charset="77"/>
              </a:rPr>
              <a:t>LGN is currently being developed as a New Horizons mission proposal, with the main goal is to understand the early stages of terrestrial planet formation</a:t>
            </a:r>
          </a:p>
        </p:txBody>
      </p:sp>
      <p:pic>
        <p:nvPicPr>
          <p:cNvPr id="5" name="Picture 4" descr="A picture containing graphical user interface&#10;&#10;Description automatically generated">
            <a:extLst>
              <a:ext uri="{FF2B5EF4-FFF2-40B4-BE49-F238E27FC236}">
                <a16:creationId xmlns:a16="http://schemas.microsoft.com/office/drawing/2014/main" id="{FE86E3C9-1938-98AB-4044-9D9E0A518DA3}"/>
              </a:ext>
            </a:extLst>
          </p:cNvPr>
          <p:cNvPicPr>
            <a:picLocks noChangeAspect="1"/>
          </p:cNvPicPr>
          <p:nvPr/>
        </p:nvPicPr>
        <p:blipFill>
          <a:blip r:embed="rId2"/>
          <a:stretch>
            <a:fillRect/>
          </a:stretch>
        </p:blipFill>
        <p:spPr>
          <a:xfrm>
            <a:off x="6952522" y="912466"/>
            <a:ext cx="4503044" cy="5666509"/>
          </a:xfrm>
          <a:prstGeom prst="rect">
            <a:avLst/>
          </a:prstGeom>
        </p:spPr>
      </p:pic>
      <p:pic>
        <p:nvPicPr>
          <p:cNvPr id="4" name="Picture 3" descr="Text&#10;&#10;Description automatically generated">
            <a:extLst>
              <a:ext uri="{FF2B5EF4-FFF2-40B4-BE49-F238E27FC236}">
                <a16:creationId xmlns:a16="http://schemas.microsoft.com/office/drawing/2014/main" id="{B0A3FDCE-E9F7-1EC2-B65F-7E0839150175}"/>
              </a:ext>
            </a:extLst>
          </p:cNvPr>
          <p:cNvPicPr>
            <a:picLocks noChangeAspect="1"/>
          </p:cNvPicPr>
          <p:nvPr/>
        </p:nvPicPr>
        <p:blipFill>
          <a:blip r:embed="rId3"/>
          <a:stretch>
            <a:fillRect/>
          </a:stretch>
        </p:blipFill>
        <p:spPr>
          <a:xfrm>
            <a:off x="608843" y="1952687"/>
            <a:ext cx="5280414" cy="4626288"/>
          </a:xfrm>
          <a:prstGeom prst="rect">
            <a:avLst/>
          </a:prstGeom>
        </p:spPr>
      </p:pic>
    </p:spTree>
    <p:extLst>
      <p:ext uri="{BB962C8B-B14F-4D97-AF65-F5344CB8AC3E}">
        <p14:creationId xmlns:p14="http://schemas.microsoft.com/office/powerpoint/2010/main" val="21763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71F2-143A-6064-B412-4BC1776BAC2C}"/>
              </a:ext>
            </a:extLst>
          </p:cNvPr>
          <p:cNvSpPr>
            <a:spLocks noGrp="1"/>
          </p:cNvSpPr>
          <p:nvPr>
            <p:ph type="title"/>
          </p:nvPr>
        </p:nvSpPr>
        <p:spPr/>
        <p:txBody>
          <a:bodyPr/>
          <a:lstStyle/>
          <a:p>
            <a:r>
              <a:rPr lang="en-US" dirty="0"/>
              <a:t>Lunar Geophysical Network</a:t>
            </a:r>
          </a:p>
        </p:txBody>
      </p:sp>
      <p:pic>
        <p:nvPicPr>
          <p:cNvPr id="3" name="Picture 2" descr="A picture containing text, indoor&#10;&#10;Description automatically generated">
            <a:extLst>
              <a:ext uri="{FF2B5EF4-FFF2-40B4-BE49-F238E27FC236}">
                <a16:creationId xmlns:a16="http://schemas.microsoft.com/office/drawing/2014/main" id="{C3686BEE-A1CF-2335-A173-05CCAD3D1B78}"/>
              </a:ext>
            </a:extLst>
          </p:cNvPr>
          <p:cNvPicPr>
            <a:picLocks noChangeAspect="1"/>
          </p:cNvPicPr>
          <p:nvPr/>
        </p:nvPicPr>
        <p:blipFill>
          <a:blip r:embed="rId3"/>
          <a:stretch>
            <a:fillRect/>
          </a:stretch>
        </p:blipFill>
        <p:spPr>
          <a:xfrm>
            <a:off x="6822209" y="1142134"/>
            <a:ext cx="4462670" cy="4573732"/>
          </a:xfrm>
          <a:prstGeom prst="rect">
            <a:avLst/>
          </a:prstGeom>
        </p:spPr>
      </p:pic>
      <p:sp>
        <p:nvSpPr>
          <p:cNvPr id="5" name="TextBox 4">
            <a:extLst>
              <a:ext uri="{FF2B5EF4-FFF2-40B4-BE49-F238E27FC236}">
                <a16:creationId xmlns:a16="http://schemas.microsoft.com/office/drawing/2014/main" id="{0FBAE898-6F55-0C55-BE9F-8FA87527A2C0}"/>
              </a:ext>
            </a:extLst>
          </p:cNvPr>
          <p:cNvSpPr txBox="1"/>
          <p:nvPr/>
        </p:nvSpPr>
        <p:spPr>
          <a:xfrm>
            <a:off x="375684" y="1443841"/>
            <a:ext cx="5816911" cy="3970318"/>
          </a:xfrm>
          <a:prstGeom prst="rect">
            <a:avLst/>
          </a:prstGeom>
          <a:noFill/>
        </p:spPr>
        <p:txBody>
          <a:bodyPr wrap="square" rtlCol="0">
            <a:spAutoFit/>
          </a:bodyPr>
          <a:lstStyle/>
          <a:p>
            <a:r>
              <a:rPr lang="en-US" b="1">
                <a:latin typeface="Montserrat" pitchFamily="2" charset="77"/>
              </a:rPr>
              <a:t>Why do we need LGN?</a:t>
            </a:r>
          </a:p>
          <a:p>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CLPS missions are too brief and don’t all carry geophysical instrumentation.</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Human-aided seismic experiments may be an important component of Artemis, but to answer important questions about the moon requires a global network, not a single landing site. Seismometers deployed at the Artemis landing site would be a welcome addition to a broader LGN.</a:t>
            </a:r>
          </a:p>
          <a:p>
            <a:endParaRPr lang="en-US"/>
          </a:p>
          <a:p>
            <a:endParaRPr lang="en-US" dirty="0"/>
          </a:p>
        </p:txBody>
      </p:sp>
    </p:spTree>
    <p:extLst>
      <p:ext uri="{BB962C8B-B14F-4D97-AF65-F5344CB8AC3E}">
        <p14:creationId xmlns:p14="http://schemas.microsoft.com/office/powerpoint/2010/main" val="398512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2C4B-23D6-90DA-80CA-782FDA36EB89}"/>
              </a:ext>
            </a:extLst>
          </p:cNvPr>
          <p:cNvSpPr>
            <a:spLocks noGrp="1"/>
          </p:cNvSpPr>
          <p:nvPr>
            <p:ph type="title"/>
          </p:nvPr>
        </p:nvSpPr>
        <p:spPr/>
        <p:txBody>
          <a:bodyPr/>
          <a:lstStyle/>
          <a:p>
            <a:r>
              <a:rPr lang="en-US"/>
              <a:t>LGN Lander Concept</a:t>
            </a:r>
            <a:endParaRPr lang="en-US" dirty="0"/>
          </a:p>
        </p:txBody>
      </p:sp>
      <p:pic>
        <p:nvPicPr>
          <p:cNvPr id="6" name="Picture 5" descr="A picture containing graphical user interface&#10;&#10;Description automatically generated">
            <a:extLst>
              <a:ext uri="{FF2B5EF4-FFF2-40B4-BE49-F238E27FC236}">
                <a16:creationId xmlns:a16="http://schemas.microsoft.com/office/drawing/2014/main" id="{F5B8E88D-D667-7051-37EC-24BD2DBCC8DB}"/>
              </a:ext>
            </a:extLst>
          </p:cNvPr>
          <p:cNvPicPr>
            <a:picLocks noChangeAspect="1"/>
          </p:cNvPicPr>
          <p:nvPr/>
        </p:nvPicPr>
        <p:blipFill>
          <a:blip r:embed="rId2"/>
          <a:stretch>
            <a:fillRect/>
          </a:stretch>
        </p:blipFill>
        <p:spPr>
          <a:xfrm>
            <a:off x="1491216" y="681037"/>
            <a:ext cx="8890753" cy="5837274"/>
          </a:xfrm>
          <a:prstGeom prst="rect">
            <a:avLst/>
          </a:prstGeom>
        </p:spPr>
      </p:pic>
    </p:spTree>
    <p:extLst>
      <p:ext uri="{BB962C8B-B14F-4D97-AF65-F5344CB8AC3E}">
        <p14:creationId xmlns:p14="http://schemas.microsoft.com/office/powerpoint/2010/main" val="3269008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110EF-D1B8-E3AE-2166-2A2EFE4B1101}"/>
              </a:ext>
            </a:extLst>
          </p:cNvPr>
          <p:cNvSpPr>
            <a:spLocks noGrp="1"/>
          </p:cNvSpPr>
          <p:nvPr>
            <p:ph type="title"/>
          </p:nvPr>
        </p:nvSpPr>
        <p:spPr/>
        <p:txBody>
          <a:bodyPr/>
          <a:lstStyle/>
          <a:p>
            <a:r>
              <a:rPr lang="en-US"/>
              <a:t>Mission Design</a:t>
            </a:r>
          </a:p>
        </p:txBody>
      </p:sp>
      <p:pic>
        <p:nvPicPr>
          <p:cNvPr id="4" name="Picture 3" descr="Diagram&#10;&#10;Description automatically generated">
            <a:extLst>
              <a:ext uri="{FF2B5EF4-FFF2-40B4-BE49-F238E27FC236}">
                <a16:creationId xmlns:a16="http://schemas.microsoft.com/office/drawing/2014/main" id="{17865868-55C4-C103-46A4-77268DF0887A}"/>
              </a:ext>
            </a:extLst>
          </p:cNvPr>
          <p:cNvPicPr>
            <a:picLocks noChangeAspect="1"/>
          </p:cNvPicPr>
          <p:nvPr/>
        </p:nvPicPr>
        <p:blipFill>
          <a:blip r:embed="rId2"/>
          <a:stretch>
            <a:fillRect/>
          </a:stretch>
        </p:blipFill>
        <p:spPr>
          <a:xfrm>
            <a:off x="1051471" y="1343891"/>
            <a:ext cx="10089057" cy="5452025"/>
          </a:xfrm>
          <a:prstGeom prst="rect">
            <a:avLst/>
          </a:prstGeom>
        </p:spPr>
      </p:pic>
      <p:sp>
        <p:nvSpPr>
          <p:cNvPr id="5" name="TextBox 4">
            <a:extLst>
              <a:ext uri="{FF2B5EF4-FFF2-40B4-BE49-F238E27FC236}">
                <a16:creationId xmlns:a16="http://schemas.microsoft.com/office/drawing/2014/main" id="{C56DCF00-6A66-ADB2-314F-F685A7A3DDBF}"/>
              </a:ext>
            </a:extLst>
          </p:cNvPr>
          <p:cNvSpPr txBox="1"/>
          <p:nvPr/>
        </p:nvSpPr>
        <p:spPr>
          <a:xfrm>
            <a:off x="1572768" y="974559"/>
            <a:ext cx="8967039" cy="369332"/>
          </a:xfrm>
          <a:prstGeom prst="rect">
            <a:avLst/>
          </a:prstGeom>
          <a:noFill/>
        </p:spPr>
        <p:txBody>
          <a:bodyPr wrap="square" rtlCol="0">
            <a:spAutoFit/>
          </a:bodyPr>
          <a:lstStyle/>
          <a:p>
            <a:r>
              <a:rPr lang="en-US" dirty="0">
                <a:latin typeface="Montserrat" pitchFamily="2" charset="77"/>
              </a:rPr>
              <a:t>Potential launch in 2030. Suggested mission duration of at least 10 years. </a:t>
            </a:r>
          </a:p>
        </p:txBody>
      </p:sp>
    </p:spTree>
    <p:extLst>
      <p:ext uri="{BB962C8B-B14F-4D97-AF65-F5344CB8AC3E}">
        <p14:creationId xmlns:p14="http://schemas.microsoft.com/office/powerpoint/2010/main" val="1056341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6876-E772-1A06-E8A5-B4233C900BDE}"/>
              </a:ext>
            </a:extLst>
          </p:cNvPr>
          <p:cNvSpPr>
            <a:spLocks noGrp="1"/>
          </p:cNvSpPr>
          <p:nvPr>
            <p:ph type="title"/>
          </p:nvPr>
        </p:nvSpPr>
        <p:spPr/>
        <p:txBody>
          <a:bodyPr/>
          <a:lstStyle/>
          <a:p>
            <a:r>
              <a:rPr lang="en-US"/>
              <a:t>Seismology on Icy Ocean Worlds</a:t>
            </a:r>
          </a:p>
        </p:txBody>
      </p:sp>
      <p:pic>
        <p:nvPicPr>
          <p:cNvPr id="3" name="Picture 2" descr="Chart, funnel chart&#10;&#10;Description automatically generated">
            <a:extLst>
              <a:ext uri="{FF2B5EF4-FFF2-40B4-BE49-F238E27FC236}">
                <a16:creationId xmlns:a16="http://schemas.microsoft.com/office/drawing/2014/main" id="{225C3013-786D-4315-6388-744278EBC962}"/>
              </a:ext>
            </a:extLst>
          </p:cNvPr>
          <p:cNvPicPr>
            <a:picLocks noChangeAspect="1"/>
          </p:cNvPicPr>
          <p:nvPr/>
        </p:nvPicPr>
        <p:blipFill>
          <a:blip r:embed="rId2"/>
          <a:stretch>
            <a:fillRect/>
          </a:stretch>
        </p:blipFill>
        <p:spPr>
          <a:xfrm>
            <a:off x="0" y="1997262"/>
            <a:ext cx="12192000" cy="2863475"/>
          </a:xfrm>
          <a:prstGeom prst="rect">
            <a:avLst/>
          </a:prstGeom>
        </p:spPr>
      </p:pic>
      <p:sp>
        <p:nvSpPr>
          <p:cNvPr id="4" name="Google Shape;101;p19">
            <a:extLst>
              <a:ext uri="{FF2B5EF4-FFF2-40B4-BE49-F238E27FC236}">
                <a16:creationId xmlns:a16="http://schemas.microsoft.com/office/drawing/2014/main" id="{6F9B20D8-8706-02BD-9FB5-E1D8A03021D4}"/>
              </a:ext>
            </a:extLst>
          </p:cNvPr>
          <p:cNvSpPr txBox="1"/>
          <p:nvPr/>
        </p:nvSpPr>
        <p:spPr>
          <a:xfrm>
            <a:off x="301611" y="4860737"/>
            <a:ext cx="3024800" cy="309600"/>
          </a:xfrm>
          <a:prstGeom prst="rect">
            <a:avLst/>
          </a:prstGeom>
          <a:noFill/>
          <a:ln>
            <a:noFill/>
          </a:ln>
        </p:spPr>
        <p:txBody>
          <a:bodyPr spcFirstLastPara="1" wrap="square" lIns="121900" tIns="121900" rIns="121900" bIns="121900" anchor="t" anchorCtr="0">
            <a:noAutofit/>
          </a:bodyPr>
          <a:lstStyle/>
          <a:p>
            <a:r>
              <a:rPr lang="en" sz="1400" b="1">
                <a:solidFill>
                  <a:schemeClr val="accent1">
                    <a:lumMod val="75000"/>
                  </a:schemeClr>
                </a:solidFill>
                <a:latin typeface="Myriad Pro" panose="020B0503030403020204" pitchFamily="34" charset="0"/>
                <a:ea typeface="Helvetica Neue"/>
                <a:cs typeface="Helvetica Neue"/>
                <a:sym typeface="Helvetica Neue"/>
              </a:rPr>
              <a:t>Vance et al., 2018</a:t>
            </a:r>
            <a:endParaRPr sz="1400" b="1">
              <a:solidFill>
                <a:schemeClr val="accent1">
                  <a:lumMod val="75000"/>
                </a:schemeClr>
              </a:solidFill>
              <a:latin typeface="Myriad Pro" panose="020B0503030403020204" pitchFamily="34" charset="0"/>
              <a:ea typeface="Helvetica Neue"/>
              <a:cs typeface="Helvetica Neue"/>
              <a:sym typeface="Helvetica Neue"/>
            </a:endParaRPr>
          </a:p>
        </p:txBody>
      </p:sp>
    </p:spTree>
    <p:extLst>
      <p:ext uri="{BB962C8B-B14F-4D97-AF65-F5344CB8AC3E}">
        <p14:creationId xmlns:p14="http://schemas.microsoft.com/office/powerpoint/2010/main" val="3410337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3113</TotalTime>
  <Words>1428</Words>
  <Application>Microsoft Macintosh PowerPoint</Application>
  <PresentationFormat>Widescreen</PresentationFormat>
  <Paragraphs>224</Paragraphs>
  <Slides>26</Slides>
  <Notes>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Calibri Light</vt:lpstr>
      <vt:lpstr>Federation</vt:lpstr>
      <vt:lpstr>Montserrat</vt:lpstr>
      <vt:lpstr>Montserrat Light</vt:lpstr>
      <vt:lpstr>Montserrat Medium</vt:lpstr>
      <vt:lpstr>Myriad Pro</vt:lpstr>
      <vt:lpstr>Myriad Pro Black</vt:lpstr>
      <vt:lpstr>Myriad Pro SemiCond</vt:lpstr>
      <vt:lpstr>Roboto</vt:lpstr>
      <vt:lpstr>Office Theme</vt:lpstr>
      <vt:lpstr>PowerPoint Presentation</vt:lpstr>
      <vt:lpstr>PowerPoint Presentation</vt:lpstr>
      <vt:lpstr>Lunar exploration</vt:lpstr>
      <vt:lpstr>Commercial Lunar Payload Services (CLPS)</vt:lpstr>
      <vt:lpstr>Lunar Geophysical Network</vt:lpstr>
      <vt:lpstr>Lunar Geophysical Network</vt:lpstr>
      <vt:lpstr>LGN Lander Concept</vt:lpstr>
      <vt:lpstr>Mission Design</vt:lpstr>
      <vt:lpstr>Seismology on Icy Ocean Worlds</vt:lpstr>
      <vt:lpstr>NASA Dragonfly mission</vt:lpstr>
      <vt:lpstr>Seismic signals from the lakes of Titan</vt:lpstr>
      <vt:lpstr>Probing Europa’s subsurface ocean</vt:lpstr>
      <vt:lpstr>How seismically active is Europa?</vt:lpstr>
      <vt:lpstr>PowerPoint Presentation</vt:lpstr>
      <vt:lpstr>Europa’s wavefield</vt:lpstr>
      <vt:lpstr>Europa’s wavefield</vt:lpstr>
      <vt:lpstr>Determining ice shell thickness: Body waves</vt:lpstr>
      <vt:lpstr>Determining ice shell thickness: Surface waves</vt:lpstr>
      <vt:lpstr>Distributed Acoustic Sensing (DAS)</vt:lpstr>
      <vt:lpstr>PowerPoint Presentation</vt:lpstr>
      <vt:lpstr>Azimuthal dependence on P and S wave detection</vt:lpstr>
      <vt:lpstr>PowerPoint Presentation</vt:lpstr>
      <vt:lpstr>Applications of DAS</vt:lpstr>
      <vt:lpstr>PowerPoint Presentation</vt:lpstr>
      <vt:lpstr>Full waveform tomography</vt:lpstr>
      <vt:lpstr>Examples of FWI studies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Maguire, Ross</dc:creator>
  <cp:lastModifiedBy>Maguire, Ross</cp:lastModifiedBy>
  <cp:revision>2</cp:revision>
  <dcterms:created xsi:type="dcterms:W3CDTF">2023-04-16T22:45:17Z</dcterms:created>
  <dcterms:modified xsi:type="dcterms:W3CDTF">2023-04-25T16:25:20Z</dcterms:modified>
</cp:coreProperties>
</file>